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78" r:id="rId9"/>
    <p:sldId id="281" r:id="rId10"/>
    <p:sldId id="279" r:id="rId11"/>
    <p:sldId id="283" r:id="rId12"/>
    <p:sldId id="263" r:id="rId13"/>
    <p:sldId id="264" r:id="rId14"/>
    <p:sldId id="266" r:id="rId15"/>
    <p:sldId id="267" r:id="rId16"/>
    <p:sldId id="268" r:id="rId17"/>
    <p:sldId id="269" r:id="rId18"/>
    <p:sldId id="270" r:id="rId19"/>
    <p:sldId id="273" r:id="rId20"/>
    <p:sldId id="271" r:id="rId21"/>
    <p:sldId id="274" r:id="rId22"/>
    <p:sldId id="275" r:id="rId23"/>
    <p:sldId id="276" r:id="rId24"/>
    <p:sldId id="272" r:id="rId25"/>
    <p:sldId id="277" r:id="rId26"/>
    <p:sldId id="284" r:id="rId27"/>
    <p:sldId id="285" r:id="rId28"/>
    <p:sldId id="288" r:id="rId29"/>
    <p:sldId id="286" r:id="rId30"/>
    <p:sldId id="287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FFFFE5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0591F-82D7-4C6D-9876-4E89514045F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7D337-2B1D-40A6-9FF5-FB9C871143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681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DBA6C-EF95-47CD-8098-682BAA07BCE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32AA322-89DC-483D-B60F-76493FDFDDB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924175-2DFF-4BF7-A241-22868E4601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22B104-40A4-408E-ADE8-C783B7CBD421}" type="datetime1">
              <a:rPr lang="en-US"/>
              <a:pPr lvl="0"/>
              <a:t>5/11/2020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BDE665-929B-4291-83BA-65E30103D5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3E0A7E-7DD0-4825-897C-A52C45D19A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5628B0-7161-4D32-BCEE-F97031A2D36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4280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F9DFAF-8A70-4A3B-8728-E387B584953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A66A630-0A01-4FC5-B355-1E968EAC59A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1EB034-4F29-4957-9CDB-83CEE3E219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D3DB9A-E17F-4C02-80B5-DA04C59C8DC7}" type="datetime1">
              <a:rPr lang="en-US"/>
              <a:pPr lvl="0"/>
              <a:t>5/11/2020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AECE52-6D48-4405-B2EA-C0DF2C3A75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918231-0D16-44D6-96A9-DD0A61A557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783B42-7BA4-41FB-AC65-289765A1A05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4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C95229-CCAC-4F01-82BB-9FD6E4D564D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1114742-D559-468D-B478-BB7B889F629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D519B0-D633-44C9-AC53-47A3BDD6A66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AEE24A-0199-4512-9FF9-5B64714C0BE6}" type="datetime1">
              <a:rPr lang="en-US"/>
              <a:pPr lvl="0"/>
              <a:t>5/11/2020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E99CAA-7A52-47B5-9348-E826FAA6129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AAB020-2071-47D3-816A-BDCD04BA81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7D9275-2454-4FF1-88E0-5E14EDCBD69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88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FA8EFD-D8DB-404B-9616-F7F6F81BD3D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07C7FC-49C6-4E02-B983-E0B4E68455D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B35FDB-6421-4851-AB89-53E9A965FF6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D1A992-071A-4817-8C32-C4543878D8F4}" type="datetime1">
              <a:rPr lang="en-US"/>
              <a:pPr lvl="0"/>
              <a:t>5/11/2020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D33C86-117D-4C7D-B916-D605500CA8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43B587-476E-43B4-B59C-7D43A7953A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0DF06C-669E-4784-8E94-ADF543CBC75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1047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438883-7ED2-4134-B111-36E4FD38C2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12A5CE-3971-49A9-B9A3-B652C447D3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6BD397-5746-4A69-9849-CB04D058D2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C0CD89-C3D8-4327-803C-B15E1DFD1C5A}" type="datetime1">
              <a:rPr lang="en-US"/>
              <a:pPr lvl="0"/>
              <a:t>5/11/2020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4B35B6-714B-4DDF-A955-E491434358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CEB67B-4AB5-4001-9D3C-73CC1B04097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7D69FD-ACBE-46C9-B5FF-9EDBED2233F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40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450357-5387-4EBC-BBE0-16295CDB618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FE34CC-4913-46A7-8A41-0A30B27618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9B87017-EFBE-4C80-9D1E-6039F3938FA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491061-E80A-40AD-BCCF-33D985711DE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FBAA87-D7CA-4CAB-AFFF-CD091CBA6BD2}" type="datetime1">
              <a:rPr lang="en-US"/>
              <a:pPr lvl="0"/>
              <a:t>5/11/2020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3ECCD4D-BE16-4A67-BAD2-255FBDDFC4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1A8C19-7443-476C-B6AA-B4D4B2A748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E5F471-60DE-4CAF-94FE-09888F72635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2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EC7052-1D7C-45B2-938B-C5DE0DC6A1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748823-6479-4493-8624-CAB3243C7A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846134-55AC-41FC-9EDE-53D1323721D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4906D38-CE9B-4B1B-B9A1-872073E0637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86BD8DE-7511-45E7-97F1-B6E23C70C97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925ACDE-6D1C-4902-B6A6-96E8E624A6F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EFB51E-175A-4177-9447-10D5F79D6AA1}" type="datetime1">
              <a:rPr lang="en-US"/>
              <a:pPr lvl="0"/>
              <a:t>5/11/2020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FBD8E73-8067-4FA7-A8BC-658BDFE4A3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96B61DD-D98F-43CA-8DBF-4B3F8C5740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D12C1F-B9FF-499F-A7A5-939FB4B1B6F8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6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CCFDE8-7E02-40DB-ACF4-891F51A649D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D26EE15-8AFF-4A62-9787-8A415510A3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F6DB7D-26F0-4C46-9A34-72A120008CB9}" type="datetime1">
              <a:rPr lang="en-US"/>
              <a:pPr lvl="0"/>
              <a:t>5/11/2020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5AFBF1-62BA-4DC4-A233-4C57CD01321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D2D7C3-0E5B-4FBB-B72E-DC7C771E44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7A77BF-E586-414C-93B7-9C3B97423E0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08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0D883D7-100D-40AA-B99D-3D1D04C7500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7C2391-6E56-4329-AF49-936A70D904DD}" type="datetime1">
              <a:rPr lang="en-US"/>
              <a:pPr lvl="0"/>
              <a:t>5/11/2020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392AAA1-BB50-4120-80B0-28B8FC1AC8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BCF980-3168-4A5D-9C38-30EAF3FDE8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389CE4-6048-496F-961B-84D131C28C6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7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4402ED-82E4-4919-8E39-40BC824F8D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96D1C0-4997-4E64-9122-5011A01CD74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901781-9483-454C-A811-65812106DFB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98E65B8-9A58-4CA1-B96D-598173D1DF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7B697F-6A1D-49E7-A290-CA61E8B57862}" type="datetime1">
              <a:rPr lang="en-US"/>
              <a:pPr lvl="0"/>
              <a:t>5/11/2020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D531E0-E779-449C-A481-A6D1A92425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CD6094-DA95-47A1-955F-25274CA7B0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BCAC83-55EB-4D2C-BA3D-BA3A739EA6B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1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4E949-11A9-45CE-B125-CAD3AA270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DC84A17-FB71-4358-951B-453D9AB7B15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0934D9-76E4-4197-9385-8AD22DA8415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9359DC-ACB5-40E1-AE25-63790B150A3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B4522D-6B0B-4967-B924-46F9DAEE9735}" type="datetime1">
              <a:rPr lang="en-US"/>
              <a:pPr lvl="0"/>
              <a:t>5/11/2020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844122-01CE-44B2-9A8F-DB4258527B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29638D-6936-4B0C-901C-F8FDC00257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2DB000-BE1B-4C6B-8882-FA0E219159E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0F12A36-09D1-4DB1-B962-77EA9FD683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DBB373-8C56-4ECC-AABE-A3E2935E82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3579DA-C76F-44CB-AA7B-C29ED0BC7E1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204A5CE-EA52-4367-BD6C-AFCC0D584074}" type="datetime1">
              <a:rPr lang="en-US"/>
              <a:pPr lvl="0"/>
              <a:t>5/11/2020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C55200-963C-4ACD-9F2B-256C7BC89F1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0CFFC3-29A9-4882-8A53-77A0FA9D548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985B508-8651-4628-BD5A-1F7C7D7432C2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495FA41-D536-491E-9214-34924263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31" b="1991"/>
          <a:stretch>
            <a:fillRect/>
          </a:stretch>
        </p:blipFill>
        <p:spPr>
          <a:xfrm>
            <a:off x="0" y="9"/>
            <a:ext cx="12192006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31CE42E8-55E9-4653-867D-4B25C8840D56}"/>
              </a:ext>
            </a:extLst>
          </p:cNvPr>
          <p:cNvSpPr txBox="1"/>
          <p:nvPr/>
        </p:nvSpPr>
        <p:spPr>
          <a:xfrm>
            <a:off x="6096003" y="3012015"/>
            <a:ext cx="4370292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Capitolo 1.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Gestire la luce</a:t>
            </a:r>
          </a:p>
        </p:txBody>
      </p:sp>
      <p:pic>
        <p:nvPicPr>
          <p:cNvPr id="4" name="Immagine 6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DB031749-AE13-457A-BD3C-61DCE7983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031" y="6047338"/>
            <a:ext cx="1860639" cy="5748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blipFill>
          <a:blip r:embed="rId2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234E7-B612-4F00-ABA5-73566224BF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521" y="2766215"/>
            <a:ext cx="3266584" cy="1325559"/>
          </a:xfrm>
        </p:spPr>
        <p:txBody>
          <a:bodyPr/>
          <a:lstStyle/>
          <a:p>
            <a:pPr lvl="0"/>
            <a:r>
              <a:rPr lang="en-GB">
                <a:latin typeface="Agency FB" pitchFamily="34"/>
              </a:rPr>
              <a:t>diaframma</a:t>
            </a:r>
            <a:endParaRPr lang="it-IT">
              <a:latin typeface="Agency FB" pitchFamily="34"/>
            </a:endParaRP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AEA3B094-679F-4497-9FA2-8612A51359BE}"/>
              </a:ext>
            </a:extLst>
          </p:cNvPr>
          <p:cNvSpPr txBox="1"/>
          <p:nvPr/>
        </p:nvSpPr>
        <p:spPr>
          <a:xfrm>
            <a:off x="6226967" y="386269"/>
            <a:ext cx="5463037" cy="61087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meccanismo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che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regola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il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diametro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del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foro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dal quale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entra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la luce</a:t>
            </a: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indicato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con la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lettera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>
                <a:solidFill>
                  <a:srgbClr val="FF0000"/>
                </a:solidFill>
                <a:uFillTx/>
                <a:latin typeface="Blackadder ITC" pitchFamily="82"/>
              </a:rPr>
              <a:t>f</a:t>
            </a: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misurato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in </a:t>
            </a:r>
            <a:r>
              <a:rPr lang="en-GB" sz="2000" b="0" i="0" u="none" strike="noStrike" kern="1200" cap="none" spc="0" baseline="0" dirty="0">
                <a:solidFill>
                  <a:srgbClr val="FF0000"/>
                </a:solidFill>
                <a:uFillTx/>
                <a:latin typeface="Agency FB" pitchFamily="34"/>
              </a:rPr>
              <a:t>STOP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*</a:t>
            </a: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nelle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macchine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fotografiche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e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negli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obiettivi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ha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apertura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variabile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Agency FB" pitchFamily="34"/>
            </a:endParaRP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l’apertura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indicate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solitamente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è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quella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massima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misura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inferiore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=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apertura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maggiore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=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più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luce</a:t>
            </a: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apertura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maggiore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= </a:t>
            </a:r>
            <a:r>
              <a:rPr lang="en-GB" sz="2000" b="0" i="0" u="none" strike="noStrike" kern="1200" cap="none" spc="0" baseline="0" dirty="0" err="1">
                <a:solidFill>
                  <a:srgbClr val="FF0000"/>
                </a:solidFill>
                <a:uFillTx/>
                <a:latin typeface="Agency FB" pitchFamily="34"/>
              </a:rPr>
              <a:t>profondità</a:t>
            </a:r>
            <a:r>
              <a:rPr lang="en-GB" sz="2000" b="0" i="0" u="none" strike="noStrike" kern="1200" cap="none" spc="0" baseline="0" dirty="0">
                <a:solidFill>
                  <a:srgbClr val="FF0000"/>
                </a:solidFill>
                <a:uFillTx/>
                <a:latin typeface="Agency FB" pitchFamily="34"/>
              </a:rPr>
              <a:t> di campo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inferiore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Agency FB" pitchFamily="34"/>
            </a:endParaRP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940D5F61-B516-4034-A187-655711DF4CE9}"/>
              </a:ext>
            </a:extLst>
          </p:cNvPr>
          <p:cNvSpPr txBox="1"/>
          <p:nvPr/>
        </p:nvSpPr>
        <p:spPr>
          <a:xfrm>
            <a:off x="5421970" y="6130475"/>
            <a:ext cx="368430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*</a:t>
            </a: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unità di misura della luce in fotografia</a:t>
            </a:r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cxnSp>
        <p:nvCxnSpPr>
          <p:cNvPr id="5" name="Connettore diritto 6">
            <a:extLst>
              <a:ext uri="{FF2B5EF4-FFF2-40B4-BE49-F238E27FC236}">
                <a16:creationId xmlns:a16="http://schemas.microsoft.com/office/drawing/2014/main" id="{9B1A5C01-6B79-464A-94CF-1E0E718B6E11}"/>
              </a:ext>
            </a:extLst>
          </p:cNvPr>
          <p:cNvCxnSpPr/>
          <p:nvPr/>
        </p:nvCxnSpPr>
        <p:spPr>
          <a:xfrm>
            <a:off x="5898663" y="342067"/>
            <a:ext cx="0" cy="6065408"/>
          </a:xfrm>
          <a:prstGeom prst="straightConnector1">
            <a:avLst/>
          </a:prstGeom>
          <a:noFill/>
          <a:ln w="12701" cap="flat">
            <a:solidFill>
              <a:srgbClr val="FF0000"/>
            </a:solidFill>
            <a:prstDash val="solid"/>
            <a:miter/>
          </a:ln>
        </p:spPr>
      </p:cxnSp>
      <p:pic>
        <p:nvPicPr>
          <p:cNvPr id="6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ABB284F3-3A8C-45AC-97E5-E8956B6CF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92" y="5136093"/>
            <a:ext cx="5336776" cy="13588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000">
        <p159:morph option="byObject"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234E7-B612-4F00-ABA5-73566224BF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521" y="2766215"/>
            <a:ext cx="3544626" cy="1325559"/>
          </a:xfrm>
        </p:spPr>
        <p:txBody>
          <a:bodyPr/>
          <a:lstStyle/>
          <a:p>
            <a:pPr lvl="0"/>
            <a:r>
              <a:rPr lang="en-GB" dirty="0" err="1">
                <a:latin typeface="Agency FB" pitchFamily="34"/>
              </a:rPr>
              <a:t>Sensore</a:t>
            </a:r>
            <a:r>
              <a:rPr lang="en-GB" dirty="0">
                <a:latin typeface="Agency FB" pitchFamily="34"/>
              </a:rPr>
              <a:t>/</a:t>
            </a:r>
            <a:r>
              <a:rPr lang="en-GB" dirty="0" err="1">
                <a:latin typeface="Agency FB" pitchFamily="34"/>
              </a:rPr>
              <a:t>pellicola</a:t>
            </a:r>
            <a:endParaRPr lang="it-IT" dirty="0">
              <a:latin typeface="Agency FB" pitchFamily="34"/>
            </a:endParaRP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AEA3B094-679F-4497-9FA2-8612A51359BE}"/>
              </a:ext>
            </a:extLst>
          </p:cNvPr>
          <p:cNvSpPr txBox="1"/>
          <p:nvPr/>
        </p:nvSpPr>
        <p:spPr>
          <a:xfrm>
            <a:off x="6226967" y="386269"/>
            <a:ext cx="5463037" cy="55333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É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il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cosiddetto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“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elemento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sensibile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” ossia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quello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che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assorbe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la luce</a:t>
            </a: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Sensore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e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pellicola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lavorano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in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maniera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differente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endParaRPr lang="en-GB" sz="2000" b="0" i="0" u="none" strike="noStrike" kern="1200" cap="none" spc="0" baseline="0" dirty="0">
              <a:solidFill>
                <a:srgbClr val="FF0000"/>
              </a:solidFill>
              <a:uFillTx/>
              <a:latin typeface="Blackadder ITC" pitchFamily="82"/>
            </a:endParaRP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La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sensibilitá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del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sensore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si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misura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in </a:t>
            </a:r>
            <a:r>
              <a:rPr lang="en-GB" sz="2000" b="0" i="0" u="none" strike="noStrike" kern="1200" cap="none" spc="0" baseline="0" dirty="0">
                <a:solidFill>
                  <a:srgbClr val="FF0000"/>
                </a:solidFill>
                <a:uFillTx/>
                <a:latin typeface="Agency FB" pitchFamily="34"/>
              </a:rPr>
              <a:t>ISO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*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quella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della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pellicola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in </a:t>
            </a:r>
            <a:r>
              <a:rPr lang="en-GB" sz="2000" dirty="0">
                <a:solidFill>
                  <a:srgbClr val="FF0000"/>
                </a:solidFill>
                <a:latin typeface="Agency FB" pitchFamily="34"/>
              </a:rPr>
              <a:t>ASA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*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Agency FB" pitchFamily="34"/>
            </a:endParaRP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Pellicole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troppo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sensibili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generano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grana,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sensori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ad alti iso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generano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rumore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digitale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Agency FB" pitchFamily="34"/>
            </a:endParaRP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Il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rapporto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segnale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/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rumore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in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genere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indica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la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qualitá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del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sensore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940D5F61-B516-4034-A187-655711DF4CE9}"/>
              </a:ext>
            </a:extLst>
          </p:cNvPr>
          <p:cNvSpPr txBox="1"/>
          <p:nvPr/>
        </p:nvSpPr>
        <p:spPr>
          <a:xfrm>
            <a:off x="5579842" y="6130475"/>
            <a:ext cx="368430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solidFill>
                  <a:srgbClr val="FF0000"/>
                </a:solidFill>
                <a:uFillTx/>
                <a:latin typeface="Agency FB" pitchFamily="34"/>
              </a:rPr>
              <a:t>*</a:t>
            </a:r>
            <a:r>
              <a:rPr lang="en-GB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unità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di </a:t>
            </a:r>
            <a:r>
              <a:rPr lang="en-GB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misura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della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sensibilitá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del </a:t>
            </a:r>
            <a:r>
              <a:rPr lang="en-GB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supporto</a:t>
            </a:r>
            <a:endParaRPr lang="it-IT" sz="1200" b="0" i="0" u="none" strike="noStrike" kern="1200" cap="none" spc="0" baseline="0" dirty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cxnSp>
        <p:nvCxnSpPr>
          <p:cNvPr id="5" name="Connettore diritto 6">
            <a:extLst>
              <a:ext uri="{FF2B5EF4-FFF2-40B4-BE49-F238E27FC236}">
                <a16:creationId xmlns:a16="http://schemas.microsoft.com/office/drawing/2014/main" id="{9B1A5C01-6B79-464A-94CF-1E0E718B6E11}"/>
              </a:ext>
            </a:extLst>
          </p:cNvPr>
          <p:cNvCxnSpPr/>
          <p:nvPr/>
        </p:nvCxnSpPr>
        <p:spPr>
          <a:xfrm>
            <a:off x="5898663" y="342067"/>
            <a:ext cx="0" cy="6065408"/>
          </a:xfrm>
          <a:prstGeom prst="straightConnector1">
            <a:avLst/>
          </a:prstGeom>
          <a:noFill/>
          <a:ln w="12701" cap="flat">
            <a:solidFill>
              <a:srgbClr val="FF0000"/>
            </a:solidFill>
            <a:prstDash val="solid"/>
            <a:miter/>
          </a:ln>
        </p:spPr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BDBD5C-10CD-4031-B843-BEB1E4308D6D}"/>
              </a:ext>
            </a:extLst>
          </p:cNvPr>
          <p:cNvSpPr txBox="1"/>
          <p:nvPr/>
        </p:nvSpPr>
        <p:spPr>
          <a:xfrm>
            <a:off x="473339" y="5994349"/>
            <a:ext cx="5491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ISO 100   200   400   800  1600   3200   6400   12800</a:t>
            </a:r>
          </a:p>
        </p:txBody>
      </p:sp>
    </p:spTree>
    <p:extLst>
      <p:ext uri="{BB962C8B-B14F-4D97-AF65-F5344CB8AC3E}">
        <p14:creationId xmlns:p14="http://schemas.microsoft.com/office/powerpoint/2010/main" val="4083644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000">
        <p159:morph option="byObject"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gradFill>
          <a:gsLst>
            <a:gs pos="0">
              <a:srgbClr val="FFFFFF"/>
            </a:gs>
            <a:gs pos="100000">
              <a:schemeClr val="tx1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9BA97818-467B-45F4-A5D7-A2B407E3A52C}"/>
              </a:ext>
            </a:extLst>
          </p:cNvPr>
          <p:cNvSpPr txBox="1"/>
          <p:nvPr/>
        </p:nvSpPr>
        <p:spPr>
          <a:xfrm>
            <a:off x="855174" y="555168"/>
            <a:ext cx="1548819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intensità della luce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(quantità)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050B9A32-07C3-47D0-A07E-D1FA2B32BB9B}"/>
              </a:ext>
            </a:extLst>
          </p:cNvPr>
          <p:cNvSpPr txBox="1"/>
          <p:nvPr/>
        </p:nvSpPr>
        <p:spPr>
          <a:xfrm>
            <a:off x="2506644" y="2569665"/>
            <a:ext cx="200087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cxnSp>
        <p:nvCxnSpPr>
          <p:cNvPr id="4" name="Connettore diritto 11">
            <a:extLst>
              <a:ext uri="{FF2B5EF4-FFF2-40B4-BE49-F238E27FC236}">
                <a16:creationId xmlns:a16="http://schemas.microsoft.com/office/drawing/2014/main" id="{BC95541C-1FCF-4025-844C-E3CB424FE26C}"/>
              </a:ext>
            </a:extLst>
          </p:cNvPr>
          <p:cNvCxnSpPr/>
          <p:nvPr/>
        </p:nvCxnSpPr>
        <p:spPr>
          <a:xfrm flipV="1">
            <a:off x="4418490" y="1828800"/>
            <a:ext cx="1495071" cy="2502923"/>
          </a:xfrm>
          <a:prstGeom prst="straightConnector1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gradFill>
          <a:gsLst>
            <a:gs pos="0">
              <a:srgbClr val="FFFFFF"/>
            </a:gs>
            <a:gs pos="100000">
              <a:schemeClr val="tx1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06D5F000-19CF-4144-A6C8-4200242855F9}"/>
              </a:ext>
            </a:extLst>
          </p:cNvPr>
          <p:cNvSpPr txBox="1"/>
          <p:nvPr/>
        </p:nvSpPr>
        <p:spPr>
          <a:xfrm>
            <a:off x="855174" y="555168"/>
            <a:ext cx="1548819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intensità della luce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(quantità)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C16B782A-9709-4057-9344-CC53713F61D1}"/>
              </a:ext>
            </a:extLst>
          </p:cNvPr>
          <p:cNvSpPr txBox="1"/>
          <p:nvPr/>
        </p:nvSpPr>
        <p:spPr>
          <a:xfrm>
            <a:off x="2506644" y="2569665"/>
            <a:ext cx="200087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cxnSp>
        <p:nvCxnSpPr>
          <p:cNvPr id="4" name="Connettore diritto 9">
            <a:extLst>
              <a:ext uri="{FF2B5EF4-FFF2-40B4-BE49-F238E27FC236}">
                <a16:creationId xmlns:a16="http://schemas.microsoft.com/office/drawing/2014/main" id="{867FA825-481D-4C25-B583-CAE01884FEAA}"/>
              </a:ext>
            </a:extLst>
          </p:cNvPr>
          <p:cNvCxnSpPr/>
          <p:nvPr/>
        </p:nvCxnSpPr>
        <p:spPr>
          <a:xfrm flipV="1">
            <a:off x="4495245" y="1828800"/>
            <a:ext cx="1418316" cy="2474146"/>
          </a:xfrm>
          <a:prstGeom prst="straightConnector1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5" name="Connettore diritto 10">
            <a:extLst>
              <a:ext uri="{FF2B5EF4-FFF2-40B4-BE49-F238E27FC236}">
                <a16:creationId xmlns:a16="http://schemas.microsoft.com/office/drawing/2014/main" id="{6E160568-1ABA-4E2B-8C79-B7315FFFFF81}"/>
              </a:ext>
            </a:extLst>
          </p:cNvPr>
          <p:cNvCxnSpPr/>
          <p:nvPr/>
        </p:nvCxnSpPr>
        <p:spPr>
          <a:xfrm>
            <a:off x="5913561" y="1828800"/>
            <a:ext cx="1418326" cy="2474146"/>
          </a:xfrm>
          <a:prstGeom prst="straightConnector1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</p:cxnSp>
      <p:sp>
        <p:nvSpPr>
          <p:cNvPr id="6" name="CasellaDiTesto 12">
            <a:extLst>
              <a:ext uri="{FF2B5EF4-FFF2-40B4-BE49-F238E27FC236}">
                <a16:creationId xmlns:a16="http://schemas.microsoft.com/office/drawing/2014/main" id="{0F5A97B0-BB2B-4673-9B4D-19BCDBCB13FA}"/>
              </a:ext>
            </a:extLst>
          </p:cNvPr>
          <p:cNvSpPr txBox="1"/>
          <p:nvPr/>
        </p:nvSpPr>
        <p:spPr>
          <a:xfrm>
            <a:off x="6727844" y="2569665"/>
            <a:ext cx="3063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Apertura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diaframma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(dal quale la luce entra)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gradFill>
          <a:gsLst>
            <a:gs pos="0">
              <a:srgbClr val="FFFFFF"/>
            </a:gs>
            <a:gs pos="100000">
              <a:schemeClr val="tx1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01233C35-12FA-48F6-991A-EF532EA6A1B6}"/>
              </a:ext>
            </a:extLst>
          </p:cNvPr>
          <p:cNvSpPr txBox="1"/>
          <p:nvPr/>
        </p:nvSpPr>
        <p:spPr>
          <a:xfrm>
            <a:off x="855174" y="555168"/>
            <a:ext cx="1548819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intensità della luce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(quantità)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1B0A33C5-9D53-4A9A-BB4F-89C62B93FC7C}"/>
              </a:ext>
            </a:extLst>
          </p:cNvPr>
          <p:cNvSpPr txBox="1"/>
          <p:nvPr/>
        </p:nvSpPr>
        <p:spPr>
          <a:xfrm>
            <a:off x="2506644" y="2569665"/>
            <a:ext cx="200087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cxnSp>
        <p:nvCxnSpPr>
          <p:cNvPr id="4" name="Connettore diritto 9">
            <a:extLst>
              <a:ext uri="{FF2B5EF4-FFF2-40B4-BE49-F238E27FC236}">
                <a16:creationId xmlns:a16="http://schemas.microsoft.com/office/drawing/2014/main" id="{871C07DA-0C18-494A-9551-C748B152E6E0}"/>
              </a:ext>
            </a:extLst>
          </p:cNvPr>
          <p:cNvCxnSpPr/>
          <p:nvPr/>
        </p:nvCxnSpPr>
        <p:spPr>
          <a:xfrm flipV="1">
            <a:off x="4495245" y="1828800"/>
            <a:ext cx="1418316" cy="2474146"/>
          </a:xfrm>
          <a:prstGeom prst="straightConnector1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5" name="Connettore diritto 10">
            <a:extLst>
              <a:ext uri="{FF2B5EF4-FFF2-40B4-BE49-F238E27FC236}">
                <a16:creationId xmlns:a16="http://schemas.microsoft.com/office/drawing/2014/main" id="{2CF616F5-A4B4-490C-8EE3-1819727BB696}"/>
              </a:ext>
            </a:extLst>
          </p:cNvPr>
          <p:cNvCxnSpPr/>
          <p:nvPr/>
        </p:nvCxnSpPr>
        <p:spPr>
          <a:xfrm>
            <a:off x="5913561" y="1828800"/>
            <a:ext cx="1418326" cy="2474146"/>
          </a:xfrm>
          <a:prstGeom prst="straightConnector1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</p:cxnSp>
      <p:sp>
        <p:nvSpPr>
          <p:cNvPr id="6" name="CasellaDiTesto 12">
            <a:extLst>
              <a:ext uri="{FF2B5EF4-FFF2-40B4-BE49-F238E27FC236}">
                <a16:creationId xmlns:a16="http://schemas.microsoft.com/office/drawing/2014/main" id="{76D84B28-F8DF-4349-9405-14673C903B4A}"/>
              </a:ext>
            </a:extLst>
          </p:cNvPr>
          <p:cNvSpPr txBox="1"/>
          <p:nvPr/>
        </p:nvSpPr>
        <p:spPr>
          <a:xfrm>
            <a:off x="6727844" y="2569665"/>
            <a:ext cx="3063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Apertura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diaframma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(dal quale la luce entra)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cxnSp>
        <p:nvCxnSpPr>
          <p:cNvPr id="7" name="Connettore diritto 15">
            <a:extLst>
              <a:ext uri="{FF2B5EF4-FFF2-40B4-BE49-F238E27FC236}">
                <a16:creationId xmlns:a16="http://schemas.microsoft.com/office/drawing/2014/main" id="{89BFF3A4-796E-43E0-941A-8AD3F1E15DD0}"/>
              </a:ext>
            </a:extLst>
          </p:cNvPr>
          <p:cNvCxnSpPr/>
          <p:nvPr/>
        </p:nvCxnSpPr>
        <p:spPr>
          <a:xfrm>
            <a:off x="4495245" y="4302946"/>
            <a:ext cx="2836642" cy="0"/>
          </a:xfrm>
          <a:prstGeom prst="straightConnector1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</p:cxnSp>
      <p:sp>
        <p:nvSpPr>
          <p:cNvPr id="8" name="CasellaDiTesto 16">
            <a:extLst>
              <a:ext uri="{FF2B5EF4-FFF2-40B4-BE49-F238E27FC236}">
                <a16:creationId xmlns:a16="http://schemas.microsoft.com/office/drawing/2014/main" id="{1BBF63B3-B96E-4E25-9068-E8E43E8696C9}"/>
              </a:ext>
            </a:extLst>
          </p:cNvPr>
          <p:cNvSpPr txBox="1"/>
          <p:nvPr/>
        </p:nvSpPr>
        <p:spPr>
          <a:xfrm>
            <a:off x="4495245" y="4392814"/>
            <a:ext cx="283664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Sensibilità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del supporto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gradFill>
          <a:gsLst>
            <a:gs pos="0">
              <a:srgbClr val="FFFFFF"/>
            </a:gs>
            <a:gs pos="100000">
              <a:schemeClr val="tx1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C146FA26-0BF2-4E7C-94BA-A143D9A70AC3}"/>
              </a:ext>
            </a:extLst>
          </p:cNvPr>
          <p:cNvSpPr txBox="1"/>
          <p:nvPr/>
        </p:nvSpPr>
        <p:spPr>
          <a:xfrm>
            <a:off x="855174" y="555168"/>
            <a:ext cx="1548819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intensità della luce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(quantità)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391B77CB-FFE6-442D-BF69-37CE3A24B442}"/>
              </a:ext>
            </a:extLst>
          </p:cNvPr>
          <p:cNvSpPr txBox="1"/>
          <p:nvPr/>
        </p:nvSpPr>
        <p:spPr>
          <a:xfrm>
            <a:off x="2519464" y="2569665"/>
            <a:ext cx="197522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cxnSp>
        <p:nvCxnSpPr>
          <p:cNvPr id="4" name="Connettore diritto 9">
            <a:extLst>
              <a:ext uri="{FF2B5EF4-FFF2-40B4-BE49-F238E27FC236}">
                <a16:creationId xmlns:a16="http://schemas.microsoft.com/office/drawing/2014/main" id="{3AB498DF-0737-4832-BFC2-968F4C550486}"/>
              </a:ext>
            </a:extLst>
          </p:cNvPr>
          <p:cNvCxnSpPr/>
          <p:nvPr/>
        </p:nvCxnSpPr>
        <p:spPr>
          <a:xfrm flipV="1">
            <a:off x="4495245" y="1828800"/>
            <a:ext cx="1418316" cy="2474146"/>
          </a:xfrm>
          <a:prstGeom prst="straightConnector1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5" name="Connettore diritto 10">
            <a:extLst>
              <a:ext uri="{FF2B5EF4-FFF2-40B4-BE49-F238E27FC236}">
                <a16:creationId xmlns:a16="http://schemas.microsoft.com/office/drawing/2014/main" id="{2F2202E9-5CBA-4167-99DB-6EE71025C19B}"/>
              </a:ext>
            </a:extLst>
          </p:cNvPr>
          <p:cNvCxnSpPr/>
          <p:nvPr/>
        </p:nvCxnSpPr>
        <p:spPr>
          <a:xfrm>
            <a:off x="5913561" y="1828800"/>
            <a:ext cx="1418326" cy="2474146"/>
          </a:xfrm>
          <a:prstGeom prst="straightConnector1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</p:cxnSp>
      <p:sp>
        <p:nvSpPr>
          <p:cNvPr id="6" name="CasellaDiTesto 12">
            <a:extLst>
              <a:ext uri="{FF2B5EF4-FFF2-40B4-BE49-F238E27FC236}">
                <a16:creationId xmlns:a16="http://schemas.microsoft.com/office/drawing/2014/main" id="{65902A1E-A08A-40BC-8EDF-BADBD4C7AD78}"/>
              </a:ext>
            </a:extLst>
          </p:cNvPr>
          <p:cNvSpPr txBox="1"/>
          <p:nvPr/>
        </p:nvSpPr>
        <p:spPr>
          <a:xfrm>
            <a:off x="6727844" y="2569665"/>
            <a:ext cx="3063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Apertura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diaframma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(dal quale la luce entra)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cxnSp>
        <p:nvCxnSpPr>
          <p:cNvPr id="7" name="Connettore diritto 15">
            <a:extLst>
              <a:ext uri="{FF2B5EF4-FFF2-40B4-BE49-F238E27FC236}">
                <a16:creationId xmlns:a16="http://schemas.microsoft.com/office/drawing/2014/main" id="{D4174301-803C-4C79-9BC0-9DEE3B983687}"/>
              </a:ext>
            </a:extLst>
          </p:cNvPr>
          <p:cNvCxnSpPr/>
          <p:nvPr/>
        </p:nvCxnSpPr>
        <p:spPr>
          <a:xfrm>
            <a:off x="4495245" y="4302946"/>
            <a:ext cx="2836642" cy="0"/>
          </a:xfrm>
          <a:prstGeom prst="straightConnector1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</p:cxnSp>
      <p:sp>
        <p:nvSpPr>
          <p:cNvPr id="8" name="CasellaDiTesto 16">
            <a:extLst>
              <a:ext uri="{FF2B5EF4-FFF2-40B4-BE49-F238E27FC236}">
                <a16:creationId xmlns:a16="http://schemas.microsoft.com/office/drawing/2014/main" id="{382F6DF3-0895-4E4B-BE46-10732B13A431}"/>
              </a:ext>
            </a:extLst>
          </p:cNvPr>
          <p:cNvSpPr txBox="1"/>
          <p:nvPr/>
        </p:nvSpPr>
        <p:spPr>
          <a:xfrm>
            <a:off x="4494687" y="4399489"/>
            <a:ext cx="283720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Sensibilità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del supporto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C6A815D0-5403-436E-B2E9-D308421BC971}"/>
              </a:ext>
            </a:extLst>
          </p:cNvPr>
          <p:cNvSpPr txBox="1"/>
          <p:nvPr/>
        </p:nvSpPr>
        <p:spPr>
          <a:xfrm>
            <a:off x="5329351" y="3215990"/>
            <a:ext cx="1167304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548235"/>
                </a:solidFill>
                <a:uFillTx/>
                <a:latin typeface="Agency FB" pitchFamily="34"/>
              </a:rPr>
              <a:t>Esposizione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548235"/>
                </a:solidFill>
                <a:uFillTx/>
                <a:latin typeface="Agency FB" pitchFamily="34"/>
              </a:rPr>
              <a:t>corretta</a:t>
            </a:r>
            <a:endParaRPr lang="it-IT" sz="2000" b="0" i="0" u="none" strike="noStrike" kern="1200" cap="none" spc="0" baseline="0">
              <a:solidFill>
                <a:srgbClr val="548235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1">
            <a:extLst>
              <a:ext uri="{FF2B5EF4-FFF2-40B4-BE49-F238E27FC236}">
                <a16:creationId xmlns:a16="http://schemas.microsoft.com/office/drawing/2014/main" id="{A1D353D5-7DD9-441D-AF25-D75C103F4A64}"/>
              </a:ext>
            </a:extLst>
          </p:cNvPr>
          <p:cNvSpPr txBox="1"/>
          <p:nvPr/>
        </p:nvSpPr>
        <p:spPr>
          <a:xfrm>
            <a:off x="4721065" y="448202"/>
            <a:ext cx="27498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Sensibilità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del supporto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3" name="CasellaDiTesto 14">
            <a:extLst>
              <a:ext uri="{FF2B5EF4-FFF2-40B4-BE49-F238E27FC236}">
                <a16:creationId xmlns:a16="http://schemas.microsoft.com/office/drawing/2014/main" id="{9777CDDA-31EE-40F6-80E8-9A7DC02792B6}"/>
              </a:ext>
            </a:extLst>
          </p:cNvPr>
          <p:cNvSpPr txBox="1"/>
          <p:nvPr/>
        </p:nvSpPr>
        <p:spPr>
          <a:xfrm>
            <a:off x="2328931" y="956032"/>
            <a:ext cx="98136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Secondi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4" name="CasellaDiTesto 17">
            <a:extLst>
              <a:ext uri="{FF2B5EF4-FFF2-40B4-BE49-F238E27FC236}">
                <a16:creationId xmlns:a16="http://schemas.microsoft.com/office/drawing/2014/main" id="{76F87B7D-9BAE-4661-BF6A-9052CC9A32CD}"/>
              </a:ext>
            </a:extLst>
          </p:cNvPr>
          <p:cNvSpPr txBox="1"/>
          <p:nvPr/>
        </p:nvSpPr>
        <p:spPr>
          <a:xfrm>
            <a:off x="5423498" y="956032"/>
            <a:ext cx="143691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Misurata in 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ISO</a:t>
            </a: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Agency FB" pitchFamily="34"/>
            </a:endParaRPr>
          </a:p>
        </p:txBody>
      </p:sp>
      <p:sp>
        <p:nvSpPr>
          <p:cNvPr id="5" name="CasellaDiTesto 18">
            <a:extLst>
              <a:ext uri="{FF2B5EF4-FFF2-40B4-BE49-F238E27FC236}">
                <a16:creationId xmlns:a16="http://schemas.microsoft.com/office/drawing/2014/main" id="{CE2CBE3F-C130-46B2-8822-C5148DEC8C5E}"/>
              </a:ext>
            </a:extLst>
          </p:cNvPr>
          <p:cNvSpPr txBox="1"/>
          <p:nvPr/>
        </p:nvSpPr>
        <p:spPr>
          <a:xfrm>
            <a:off x="8432551" y="956032"/>
            <a:ext cx="153191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Stop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f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6" name="CasellaDiTesto 21">
            <a:extLst>
              <a:ext uri="{FF2B5EF4-FFF2-40B4-BE49-F238E27FC236}">
                <a16:creationId xmlns:a16="http://schemas.microsoft.com/office/drawing/2014/main" id="{C0904FDD-18D0-4A5B-9F77-EC2A3565E14D}"/>
              </a:ext>
            </a:extLst>
          </p:cNvPr>
          <p:cNvSpPr txBox="1"/>
          <p:nvPr/>
        </p:nvSpPr>
        <p:spPr>
          <a:xfrm>
            <a:off x="7666722" y="309698"/>
            <a:ext cx="3063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Apertura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diaframma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(dal quale la luce entra)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7" name="CasellaDiTesto 22">
            <a:extLst>
              <a:ext uri="{FF2B5EF4-FFF2-40B4-BE49-F238E27FC236}">
                <a16:creationId xmlns:a16="http://schemas.microsoft.com/office/drawing/2014/main" id="{ABFCADE1-06D5-4ACD-B601-762917481CD3}"/>
              </a:ext>
            </a:extLst>
          </p:cNvPr>
          <p:cNvSpPr txBox="1"/>
          <p:nvPr/>
        </p:nvSpPr>
        <p:spPr>
          <a:xfrm>
            <a:off x="1832000" y="309698"/>
            <a:ext cx="197522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0">
            <a:extLst>
              <a:ext uri="{FF2B5EF4-FFF2-40B4-BE49-F238E27FC236}">
                <a16:creationId xmlns:a16="http://schemas.microsoft.com/office/drawing/2014/main" id="{597D8E0A-C5C6-429D-BBC1-6BA8249EE387}"/>
              </a:ext>
            </a:extLst>
          </p:cNvPr>
          <p:cNvSpPr/>
          <p:nvPr/>
        </p:nvSpPr>
        <p:spPr>
          <a:xfrm>
            <a:off x="902512" y="1540800"/>
            <a:ext cx="318750" cy="4408514"/>
          </a:xfrm>
          <a:prstGeom prst="rect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asellaDiTesto 11">
            <a:extLst>
              <a:ext uri="{FF2B5EF4-FFF2-40B4-BE49-F238E27FC236}">
                <a16:creationId xmlns:a16="http://schemas.microsoft.com/office/drawing/2014/main" id="{4A158713-E063-4F18-B148-F95E066AB691}"/>
              </a:ext>
            </a:extLst>
          </p:cNvPr>
          <p:cNvSpPr txBox="1"/>
          <p:nvPr/>
        </p:nvSpPr>
        <p:spPr>
          <a:xfrm>
            <a:off x="914390" y="1555668"/>
            <a:ext cx="3394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4" name="CasellaDiTesto 13">
            <a:extLst>
              <a:ext uri="{FF2B5EF4-FFF2-40B4-BE49-F238E27FC236}">
                <a16:creationId xmlns:a16="http://schemas.microsoft.com/office/drawing/2014/main" id="{B90B7D1C-73AC-4102-9B93-1B8B046386FB}"/>
              </a:ext>
            </a:extLst>
          </p:cNvPr>
          <p:cNvSpPr txBox="1"/>
          <p:nvPr/>
        </p:nvSpPr>
        <p:spPr>
          <a:xfrm>
            <a:off x="951049" y="5579979"/>
            <a:ext cx="31875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</a:t>
            </a:r>
          </a:p>
        </p:txBody>
      </p:sp>
      <p:sp>
        <p:nvSpPr>
          <p:cNvPr id="5" name="CasellaDiTesto 14">
            <a:extLst>
              <a:ext uri="{FF2B5EF4-FFF2-40B4-BE49-F238E27FC236}">
                <a16:creationId xmlns:a16="http://schemas.microsoft.com/office/drawing/2014/main" id="{74A821D5-D608-4B65-BA4E-1338B9732238}"/>
              </a:ext>
            </a:extLst>
          </p:cNvPr>
          <p:cNvSpPr txBox="1"/>
          <p:nvPr/>
        </p:nvSpPr>
        <p:spPr>
          <a:xfrm>
            <a:off x="4721065" y="448202"/>
            <a:ext cx="27498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Sensibilità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del supporto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6" name="CasellaDiTesto 15">
            <a:extLst>
              <a:ext uri="{FF2B5EF4-FFF2-40B4-BE49-F238E27FC236}">
                <a16:creationId xmlns:a16="http://schemas.microsoft.com/office/drawing/2014/main" id="{7370A29B-D213-4018-8A64-466AA7A186AD}"/>
              </a:ext>
            </a:extLst>
          </p:cNvPr>
          <p:cNvSpPr txBox="1"/>
          <p:nvPr/>
        </p:nvSpPr>
        <p:spPr>
          <a:xfrm>
            <a:off x="2618027" y="1460543"/>
            <a:ext cx="1087066" cy="43408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1”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1/30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1/60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1/125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1/250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1/1000</a:t>
            </a:r>
          </a:p>
        </p:txBody>
      </p:sp>
      <p:sp>
        <p:nvSpPr>
          <p:cNvPr id="7" name="CasellaDiTesto 17">
            <a:extLst>
              <a:ext uri="{FF2B5EF4-FFF2-40B4-BE49-F238E27FC236}">
                <a16:creationId xmlns:a16="http://schemas.microsoft.com/office/drawing/2014/main" id="{5BF8193D-8A1A-491B-AF1B-3A0024C0454F}"/>
              </a:ext>
            </a:extLst>
          </p:cNvPr>
          <p:cNvSpPr txBox="1"/>
          <p:nvPr/>
        </p:nvSpPr>
        <p:spPr>
          <a:xfrm>
            <a:off x="2328931" y="956032"/>
            <a:ext cx="98136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Secondi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8" name="CasellaDiTesto 18">
            <a:extLst>
              <a:ext uri="{FF2B5EF4-FFF2-40B4-BE49-F238E27FC236}">
                <a16:creationId xmlns:a16="http://schemas.microsoft.com/office/drawing/2014/main" id="{6E0BCB89-4BFE-4DA9-BC72-5B7F34ED0505}"/>
              </a:ext>
            </a:extLst>
          </p:cNvPr>
          <p:cNvSpPr txBox="1"/>
          <p:nvPr/>
        </p:nvSpPr>
        <p:spPr>
          <a:xfrm>
            <a:off x="5423498" y="956032"/>
            <a:ext cx="143691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Misurata in 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ISO</a:t>
            </a: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Agency FB" pitchFamily="34"/>
            </a:endParaRPr>
          </a:p>
        </p:txBody>
      </p:sp>
      <p:sp>
        <p:nvSpPr>
          <p:cNvPr id="9" name="CasellaDiTesto 19">
            <a:extLst>
              <a:ext uri="{FF2B5EF4-FFF2-40B4-BE49-F238E27FC236}">
                <a16:creationId xmlns:a16="http://schemas.microsoft.com/office/drawing/2014/main" id="{2F3DDBE3-8973-4D76-97AC-0EA858D6BAFB}"/>
              </a:ext>
            </a:extLst>
          </p:cNvPr>
          <p:cNvSpPr txBox="1"/>
          <p:nvPr/>
        </p:nvSpPr>
        <p:spPr>
          <a:xfrm>
            <a:off x="8432551" y="956032"/>
            <a:ext cx="153191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Stop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f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0" name="CasellaDiTesto 20">
            <a:extLst>
              <a:ext uri="{FF2B5EF4-FFF2-40B4-BE49-F238E27FC236}">
                <a16:creationId xmlns:a16="http://schemas.microsoft.com/office/drawing/2014/main" id="{4FACA8B8-2194-472F-A2B9-E5F9AA53B905}"/>
              </a:ext>
            </a:extLst>
          </p:cNvPr>
          <p:cNvSpPr txBox="1"/>
          <p:nvPr/>
        </p:nvSpPr>
        <p:spPr>
          <a:xfrm>
            <a:off x="5757391" y="1460543"/>
            <a:ext cx="789712" cy="43937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12800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6400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3200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1600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50</a:t>
            </a:r>
            <a:endParaRPr lang="it-IT" sz="16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1" name="CasellaDiTesto 21">
            <a:extLst>
              <a:ext uri="{FF2B5EF4-FFF2-40B4-BE49-F238E27FC236}">
                <a16:creationId xmlns:a16="http://schemas.microsoft.com/office/drawing/2014/main" id="{48C5E344-CF6E-48A6-B5ED-16BC3906833F}"/>
              </a:ext>
            </a:extLst>
          </p:cNvPr>
          <p:cNvSpPr txBox="1"/>
          <p:nvPr/>
        </p:nvSpPr>
        <p:spPr>
          <a:xfrm>
            <a:off x="8851090" y="1460543"/>
            <a:ext cx="997528" cy="57861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1.4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2.8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5.6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32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CasellaDiTesto 22">
            <a:extLst>
              <a:ext uri="{FF2B5EF4-FFF2-40B4-BE49-F238E27FC236}">
                <a16:creationId xmlns:a16="http://schemas.microsoft.com/office/drawing/2014/main" id="{B8ABA84C-B666-460E-BD4A-EDCC6FE9333F}"/>
              </a:ext>
            </a:extLst>
          </p:cNvPr>
          <p:cNvSpPr txBox="1"/>
          <p:nvPr/>
        </p:nvSpPr>
        <p:spPr>
          <a:xfrm>
            <a:off x="7666722" y="309698"/>
            <a:ext cx="3063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Apertura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diaframma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(dal quale la luce entra)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3" name="CasellaDiTesto 23">
            <a:extLst>
              <a:ext uri="{FF2B5EF4-FFF2-40B4-BE49-F238E27FC236}">
                <a16:creationId xmlns:a16="http://schemas.microsoft.com/office/drawing/2014/main" id="{BAB0522F-1438-4B57-83EB-224D9E898BEF}"/>
              </a:ext>
            </a:extLst>
          </p:cNvPr>
          <p:cNvSpPr txBox="1"/>
          <p:nvPr/>
        </p:nvSpPr>
        <p:spPr>
          <a:xfrm>
            <a:off x="1832000" y="309698"/>
            <a:ext cx="197522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0">
            <a:extLst>
              <a:ext uri="{FF2B5EF4-FFF2-40B4-BE49-F238E27FC236}">
                <a16:creationId xmlns:a16="http://schemas.microsoft.com/office/drawing/2014/main" id="{1FA88273-B238-4D23-9448-3FD9052C7AA0}"/>
              </a:ext>
            </a:extLst>
          </p:cNvPr>
          <p:cNvSpPr/>
          <p:nvPr/>
        </p:nvSpPr>
        <p:spPr>
          <a:xfrm>
            <a:off x="902512" y="1540800"/>
            <a:ext cx="318750" cy="4408514"/>
          </a:xfrm>
          <a:prstGeom prst="rect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asellaDiTesto 11">
            <a:extLst>
              <a:ext uri="{FF2B5EF4-FFF2-40B4-BE49-F238E27FC236}">
                <a16:creationId xmlns:a16="http://schemas.microsoft.com/office/drawing/2014/main" id="{D2355503-0987-4A4D-802A-967269EE8298}"/>
              </a:ext>
            </a:extLst>
          </p:cNvPr>
          <p:cNvSpPr txBox="1"/>
          <p:nvPr/>
        </p:nvSpPr>
        <p:spPr>
          <a:xfrm>
            <a:off x="914390" y="1555668"/>
            <a:ext cx="3394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4" name="CasellaDiTesto 13">
            <a:extLst>
              <a:ext uri="{FF2B5EF4-FFF2-40B4-BE49-F238E27FC236}">
                <a16:creationId xmlns:a16="http://schemas.microsoft.com/office/drawing/2014/main" id="{27BA03D3-F92A-44EC-A973-0E510B402B6A}"/>
              </a:ext>
            </a:extLst>
          </p:cNvPr>
          <p:cNvSpPr txBox="1"/>
          <p:nvPr/>
        </p:nvSpPr>
        <p:spPr>
          <a:xfrm>
            <a:off x="951049" y="5579979"/>
            <a:ext cx="31875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</a:t>
            </a:r>
          </a:p>
        </p:txBody>
      </p:sp>
      <p:sp>
        <p:nvSpPr>
          <p:cNvPr id="5" name="Freccia a destra 7">
            <a:extLst>
              <a:ext uri="{FF2B5EF4-FFF2-40B4-BE49-F238E27FC236}">
                <a16:creationId xmlns:a16="http://schemas.microsoft.com/office/drawing/2014/main" id="{F8BE17C9-C64F-4C0C-A749-9D7414340098}"/>
              </a:ext>
            </a:extLst>
          </p:cNvPr>
          <p:cNvSpPr/>
          <p:nvPr/>
        </p:nvSpPr>
        <p:spPr>
          <a:xfrm>
            <a:off x="2125349" y="1603171"/>
            <a:ext cx="7839114" cy="321832"/>
          </a:xfrm>
          <a:custGeom>
            <a:avLst>
              <a:gd name="f0" fmla="val 2115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noFill/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id="{6C350AD8-50D1-4123-8281-BA4394AFBC4F}"/>
              </a:ext>
            </a:extLst>
          </p:cNvPr>
          <p:cNvSpPr txBox="1"/>
          <p:nvPr/>
        </p:nvSpPr>
        <p:spPr>
          <a:xfrm>
            <a:off x="10457151" y="1603171"/>
            <a:ext cx="105990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troppa luce!</a:t>
            </a: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Agency FB" pitchFamily="34"/>
            </a:endParaRPr>
          </a:p>
        </p:txBody>
      </p:sp>
      <p:sp>
        <p:nvSpPr>
          <p:cNvPr id="7" name="CasellaDiTesto 15">
            <a:extLst>
              <a:ext uri="{FF2B5EF4-FFF2-40B4-BE49-F238E27FC236}">
                <a16:creationId xmlns:a16="http://schemas.microsoft.com/office/drawing/2014/main" id="{63FF1402-4E47-4159-A82A-B4FEBED2A1EE}"/>
              </a:ext>
            </a:extLst>
          </p:cNvPr>
          <p:cNvSpPr txBox="1"/>
          <p:nvPr/>
        </p:nvSpPr>
        <p:spPr>
          <a:xfrm>
            <a:off x="4721065" y="448202"/>
            <a:ext cx="27498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Sensibilità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del supporto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8" name="CasellaDiTesto 17">
            <a:extLst>
              <a:ext uri="{FF2B5EF4-FFF2-40B4-BE49-F238E27FC236}">
                <a16:creationId xmlns:a16="http://schemas.microsoft.com/office/drawing/2014/main" id="{39D2DF5A-C683-4A54-BC9A-CCE203E34AF8}"/>
              </a:ext>
            </a:extLst>
          </p:cNvPr>
          <p:cNvSpPr txBox="1"/>
          <p:nvPr/>
        </p:nvSpPr>
        <p:spPr>
          <a:xfrm>
            <a:off x="2618027" y="1460543"/>
            <a:ext cx="1087066" cy="43408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1”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1/30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1/60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1/125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1/250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1/1000</a:t>
            </a:r>
          </a:p>
        </p:txBody>
      </p:sp>
      <p:sp>
        <p:nvSpPr>
          <p:cNvPr id="9" name="CasellaDiTesto 18">
            <a:extLst>
              <a:ext uri="{FF2B5EF4-FFF2-40B4-BE49-F238E27FC236}">
                <a16:creationId xmlns:a16="http://schemas.microsoft.com/office/drawing/2014/main" id="{D9ADC2B7-5645-4790-B152-70A49C8D57CE}"/>
              </a:ext>
            </a:extLst>
          </p:cNvPr>
          <p:cNvSpPr txBox="1"/>
          <p:nvPr/>
        </p:nvSpPr>
        <p:spPr>
          <a:xfrm>
            <a:off x="2328931" y="956032"/>
            <a:ext cx="98136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Secondi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0" name="CasellaDiTesto 19">
            <a:extLst>
              <a:ext uri="{FF2B5EF4-FFF2-40B4-BE49-F238E27FC236}">
                <a16:creationId xmlns:a16="http://schemas.microsoft.com/office/drawing/2014/main" id="{DEBF20A4-CFBE-4052-AD4E-B04E5E8C9B28}"/>
              </a:ext>
            </a:extLst>
          </p:cNvPr>
          <p:cNvSpPr txBox="1"/>
          <p:nvPr/>
        </p:nvSpPr>
        <p:spPr>
          <a:xfrm>
            <a:off x="5423498" y="956032"/>
            <a:ext cx="143691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Misurata in 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ISO</a:t>
            </a: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Agency FB" pitchFamily="34"/>
            </a:endParaRPr>
          </a:p>
        </p:txBody>
      </p:sp>
      <p:sp>
        <p:nvSpPr>
          <p:cNvPr id="11" name="CasellaDiTesto 20">
            <a:extLst>
              <a:ext uri="{FF2B5EF4-FFF2-40B4-BE49-F238E27FC236}">
                <a16:creationId xmlns:a16="http://schemas.microsoft.com/office/drawing/2014/main" id="{C94DF68D-BB45-457B-A223-4DD4BCAAA09E}"/>
              </a:ext>
            </a:extLst>
          </p:cNvPr>
          <p:cNvSpPr txBox="1"/>
          <p:nvPr/>
        </p:nvSpPr>
        <p:spPr>
          <a:xfrm>
            <a:off x="8432551" y="956032"/>
            <a:ext cx="153191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Stop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f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2" name="CasellaDiTesto 21">
            <a:extLst>
              <a:ext uri="{FF2B5EF4-FFF2-40B4-BE49-F238E27FC236}">
                <a16:creationId xmlns:a16="http://schemas.microsoft.com/office/drawing/2014/main" id="{EBCB6FA3-3E7D-4E37-B22D-8EA7F24071B1}"/>
              </a:ext>
            </a:extLst>
          </p:cNvPr>
          <p:cNvSpPr txBox="1"/>
          <p:nvPr/>
        </p:nvSpPr>
        <p:spPr>
          <a:xfrm>
            <a:off x="5757391" y="1460543"/>
            <a:ext cx="789712" cy="43937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12800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6400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3200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1600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50</a:t>
            </a:r>
            <a:endParaRPr lang="it-IT" sz="16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3" name="CasellaDiTesto 22">
            <a:extLst>
              <a:ext uri="{FF2B5EF4-FFF2-40B4-BE49-F238E27FC236}">
                <a16:creationId xmlns:a16="http://schemas.microsoft.com/office/drawing/2014/main" id="{27A4C82B-F95E-4857-BCBE-2C73F4275DD7}"/>
              </a:ext>
            </a:extLst>
          </p:cNvPr>
          <p:cNvSpPr txBox="1"/>
          <p:nvPr/>
        </p:nvSpPr>
        <p:spPr>
          <a:xfrm>
            <a:off x="8851090" y="1460543"/>
            <a:ext cx="997528" cy="57861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1.4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2.8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5.6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32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CasellaDiTesto 23">
            <a:extLst>
              <a:ext uri="{FF2B5EF4-FFF2-40B4-BE49-F238E27FC236}">
                <a16:creationId xmlns:a16="http://schemas.microsoft.com/office/drawing/2014/main" id="{1BAEC0FC-F216-47E0-ABDA-9A01FDEDFD89}"/>
              </a:ext>
            </a:extLst>
          </p:cNvPr>
          <p:cNvSpPr txBox="1"/>
          <p:nvPr/>
        </p:nvSpPr>
        <p:spPr>
          <a:xfrm>
            <a:off x="7666722" y="309698"/>
            <a:ext cx="3063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Apertura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diaframma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(dal quale la luce entra)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5" name="CasellaDiTesto 24">
            <a:extLst>
              <a:ext uri="{FF2B5EF4-FFF2-40B4-BE49-F238E27FC236}">
                <a16:creationId xmlns:a16="http://schemas.microsoft.com/office/drawing/2014/main" id="{176ABF3B-DBB8-4133-94D9-2FFDACB64868}"/>
              </a:ext>
            </a:extLst>
          </p:cNvPr>
          <p:cNvSpPr txBox="1"/>
          <p:nvPr/>
        </p:nvSpPr>
        <p:spPr>
          <a:xfrm>
            <a:off x="1832000" y="309698"/>
            <a:ext cx="197522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0">
            <a:extLst>
              <a:ext uri="{FF2B5EF4-FFF2-40B4-BE49-F238E27FC236}">
                <a16:creationId xmlns:a16="http://schemas.microsoft.com/office/drawing/2014/main" id="{C5731206-F008-4DDC-869D-59DA5633A963}"/>
              </a:ext>
            </a:extLst>
          </p:cNvPr>
          <p:cNvSpPr/>
          <p:nvPr/>
        </p:nvSpPr>
        <p:spPr>
          <a:xfrm>
            <a:off x="902512" y="1540800"/>
            <a:ext cx="318750" cy="4408514"/>
          </a:xfrm>
          <a:prstGeom prst="rect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asellaDiTesto 11">
            <a:extLst>
              <a:ext uri="{FF2B5EF4-FFF2-40B4-BE49-F238E27FC236}">
                <a16:creationId xmlns:a16="http://schemas.microsoft.com/office/drawing/2014/main" id="{F327DCFE-E106-42CD-A1D0-DEBFFB71E442}"/>
              </a:ext>
            </a:extLst>
          </p:cNvPr>
          <p:cNvSpPr txBox="1"/>
          <p:nvPr/>
        </p:nvSpPr>
        <p:spPr>
          <a:xfrm>
            <a:off x="914390" y="1555668"/>
            <a:ext cx="3394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4" name="CasellaDiTesto 13">
            <a:extLst>
              <a:ext uri="{FF2B5EF4-FFF2-40B4-BE49-F238E27FC236}">
                <a16:creationId xmlns:a16="http://schemas.microsoft.com/office/drawing/2014/main" id="{07531DA5-13A3-451B-9C13-33528FDD0BF4}"/>
              </a:ext>
            </a:extLst>
          </p:cNvPr>
          <p:cNvSpPr txBox="1"/>
          <p:nvPr/>
        </p:nvSpPr>
        <p:spPr>
          <a:xfrm>
            <a:off x="951049" y="5579979"/>
            <a:ext cx="31875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</a:t>
            </a:r>
          </a:p>
        </p:txBody>
      </p:sp>
      <p:sp>
        <p:nvSpPr>
          <p:cNvPr id="5" name="Freccia a destra 7">
            <a:extLst>
              <a:ext uri="{FF2B5EF4-FFF2-40B4-BE49-F238E27FC236}">
                <a16:creationId xmlns:a16="http://schemas.microsoft.com/office/drawing/2014/main" id="{82F15531-8F2C-4226-9041-B1425C6103D7}"/>
              </a:ext>
            </a:extLst>
          </p:cNvPr>
          <p:cNvSpPr/>
          <p:nvPr/>
        </p:nvSpPr>
        <p:spPr>
          <a:xfrm>
            <a:off x="2125349" y="1603171"/>
            <a:ext cx="7839114" cy="321832"/>
          </a:xfrm>
          <a:custGeom>
            <a:avLst>
              <a:gd name="f0" fmla="val 2115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noFill/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id="{9BF399EE-DC46-4072-8C4E-40E230DADD49}"/>
              </a:ext>
            </a:extLst>
          </p:cNvPr>
          <p:cNvSpPr txBox="1"/>
          <p:nvPr/>
        </p:nvSpPr>
        <p:spPr>
          <a:xfrm>
            <a:off x="10331266" y="1417173"/>
            <a:ext cx="92204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70AD47"/>
                </a:solidFill>
                <a:uFillTx/>
                <a:latin typeface="Agency FB" pitchFamily="34"/>
              </a:rPr>
              <a:t>ok con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70AD47"/>
                </a:solidFill>
                <a:uFillTx/>
                <a:latin typeface="Agency FB" pitchFamily="34"/>
              </a:rPr>
              <a:t>poca luce!</a:t>
            </a:r>
            <a:endParaRPr lang="it-IT" sz="1800" b="0" i="0" u="none" strike="noStrike" kern="1200" cap="none" spc="0" baseline="0">
              <a:solidFill>
                <a:srgbClr val="70AD47"/>
              </a:solidFill>
              <a:uFillTx/>
              <a:latin typeface="Agency FB" pitchFamily="34"/>
            </a:endParaRPr>
          </a:p>
        </p:txBody>
      </p:sp>
      <p:sp>
        <p:nvSpPr>
          <p:cNvPr id="7" name="CasellaDiTesto 15">
            <a:extLst>
              <a:ext uri="{FF2B5EF4-FFF2-40B4-BE49-F238E27FC236}">
                <a16:creationId xmlns:a16="http://schemas.microsoft.com/office/drawing/2014/main" id="{D62EE398-C885-4452-AE51-A40F0A68A0AA}"/>
              </a:ext>
            </a:extLst>
          </p:cNvPr>
          <p:cNvSpPr txBox="1"/>
          <p:nvPr/>
        </p:nvSpPr>
        <p:spPr>
          <a:xfrm>
            <a:off x="4721065" y="448202"/>
            <a:ext cx="27498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Sensibilità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del supporto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8" name="CasellaDiTesto 17">
            <a:extLst>
              <a:ext uri="{FF2B5EF4-FFF2-40B4-BE49-F238E27FC236}">
                <a16:creationId xmlns:a16="http://schemas.microsoft.com/office/drawing/2014/main" id="{28D8759A-FCB4-44D2-92F7-45F6E70F8498}"/>
              </a:ext>
            </a:extLst>
          </p:cNvPr>
          <p:cNvSpPr txBox="1"/>
          <p:nvPr/>
        </p:nvSpPr>
        <p:spPr>
          <a:xfrm>
            <a:off x="2618027" y="1460543"/>
            <a:ext cx="1087066" cy="43408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1”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1/30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1/60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1/125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1/250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1/1000</a:t>
            </a:r>
          </a:p>
        </p:txBody>
      </p:sp>
      <p:sp>
        <p:nvSpPr>
          <p:cNvPr id="9" name="CasellaDiTesto 18">
            <a:extLst>
              <a:ext uri="{FF2B5EF4-FFF2-40B4-BE49-F238E27FC236}">
                <a16:creationId xmlns:a16="http://schemas.microsoft.com/office/drawing/2014/main" id="{E4D764C6-59A6-43B3-A320-6E4954ACAD79}"/>
              </a:ext>
            </a:extLst>
          </p:cNvPr>
          <p:cNvSpPr txBox="1"/>
          <p:nvPr/>
        </p:nvSpPr>
        <p:spPr>
          <a:xfrm>
            <a:off x="2328931" y="956032"/>
            <a:ext cx="98136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Secondi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0" name="CasellaDiTesto 19">
            <a:extLst>
              <a:ext uri="{FF2B5EF4-FFF2-40B4-BE49-F238E27FC236}">
                <a16:creationId xmlns:a16="http://schemas.microsoft.com/office/drawing/2014/main" id="{E3E56949-E0B8-429A-82E3-9C57617FE775}"/>
              </a:ext>
            </a:extLst>
          </p:cNvPr>
          <p:cNvSpPr txBox="1"/>
          <p:nvPr/>
        </p:nvSpPr>
        <p:spPr>
          <a:xfrm>
            <a:off x="5423498" y="956032"/>
            <a:ext cx="143691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Misurata in 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ISO</a:t>
            </a: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Agency FB" pitchFamily="34"/>
            </a:endParaRPr>
          </a:p>
        </p:txBody>
      </p:sp>
      <p:sp>
        <p:nvSpPr>
          <p:cNvPr id="11" name="CasellaDiTesto 20">
            <a:extLst>
              <a:ext uri="{FF2B5EF4-FFF2-40B4-BE49-F238E27FC236}">
                <a16:creationId xmlns:a16="http://schemas.microsoft.com/office/drawing/2014/main" id="{FE0127B4-AAE8-4F78-BC7E-986374E4AB67}"/>
              </a:ext>
            </a:extLst>
          </p:cNvPr>
          <p:cNvSpPr txBox="1"/>
          <p:nvPr/>
        </p:nvSpPr>
        <p:spPr>
          <a:xfrm>
            <a:off x="8432551" y="956032"/>
            <a:ext cx="153191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Stop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f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2" name="CasellaDiTesto 21">
            <a:extLst>
              <a:ext uri="{FF2B5EF4-FFF2-40B4-BE49-F238E27FC236}">
                <a16:creationId xmlns:a16="http://schemas.microsoft.com/office/drawing/2014/main" id="{897C4365-DBA2-4B6F-A24E-73D12BFD4CD4}"/>
              </a:ext>
            </a:extLst>
          </p:cNvPr>
          <p:cNvSpPr txBox="1"/>
          <p:nvPr/>
        </p:nvSpPr>
        <p:spPr>
          <a:xfrm>
            <a:off x="5757391" y="1460543"/>
            <a:ext cx="789712" cy="43937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12800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6400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3200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1600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50</a:t>
            </a:r>
            <a:endParaRPr lang="it-IT" sz="16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3" name="CasellaDiTesto 22">
            <a:extLst>
              <a:ext uri="{FF2B5EF4-FFF2-40B4-BE49-F238E27FC236}">
                <a16:creationId xmlns:a16="http://schemas.microsoft.com/office/drawing/2014/main" id="{9AE795CC-3FEE-4DEB-AB56-A7494ECBAAED}"/>
              </a:ext>
            </a:extLst>
          </p:cNvPr>
          <p:cNvSpPr txBox="1"/>
          <p:nvPr/>
        </p:nvSpPr>
        <p:spPr>
          <a:xfrm>
            <a:off x="8851090" y="1460543"/>
            <a:ext cx="997528" cy="57861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1.4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2.8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5.6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32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CasellaDiTesto 23">
            <a:extLst>
              <a:ext uri="{FF2B5EF4-FFF2-40B4-BE49-F238E27FC236}">
                <a16:creationId xmlns:a16="http://schemas.microsoft.com/office/drawing/2014/main" id="{B5D9C648-6F83-4506-AC36-A6B504101279}"/>
              </a:ext>
            </a:extLst>
          </p:cNvPr>
          <p:cNvSpPr txBox="1"/>
          <p:nvPr/>
        </p:nvSpPr>
        <p:spPr>
          <a:xfrm>
            <a:off x="7666722" y="309698"/>
            <a:ext cx="3063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Apertura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diaframma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(dal quale la luce entra)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5" name="CasellaDiTesto 24">
            <a:extLst>
              <a:ext uri="{FF2B5EF4-FFF2-40B4-BE49-F238E27FC236}">
                <a16:creationId xmlns:a16="http://schemas.microsoft.com/office/drawing/2014/main" id="{A2C5493D-0DB4-4FC2-BD60-63C28A55D1AA}"/>
              </a:ext>
            </a:extLst>
          </p:cNvPr>
          <p:cNvSpPr txBox="1"/>
          <p:nvPr/>
        </p:nvSpPr>
        <p:spPr>
          <a:xfrm>
            <a:off x="1832000" y="309698"/>
            <a:ext cx="197522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aesaggio mattutino di una foresta">
            <a:extLst>
              <a:ext uri="{FF2B5EF4-FFF2-40B4-BE49-F238E27FC236}">
                <a16:creationId xmlns:a16="http://schemas.microsoft.com/office/drawing/2014/main" id="{6CA5C349-E3A6-426C-9EA8-AC96EAEBA6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-3044" y="9"/>
            <a:ext cx="12191996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381896BF-2FE7-466C-806E-476221ED629D}"/>
              </a:ext>
            </a:extLst>
          </p:cNvPr>
          <p:cNvSpPr txBox="1"/>
          <p:nvPr/>
        </p:nvSpPr>
        <p:spPr>
          <a:xfrm>
            <a:off x="1097280" y="3016898"/>
            <a:ext cx="10058400" cy="972399"/>
          </a:xfrm>
          <a:prstGeom prst="rect">
            <a:avLst/>
          </a:prstGeom>
          <a:noFill/>
          <a:ln cap="flat">
            <a:noFill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b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-50" baseline="0" dirty="0" err="1">
                <a:solidFill>
                  <a:srgbClr val="FFFFFF"/>
                </a:solidFill>
                <a:uFillTx/>
                <a:latin typeface="Adobe Handwriting Ernie" pitchFamily="66"/>
              </a:rPr>
              <a:t>Leggere</a:t>
            </a:r>
            <a:r>
              <a:rPr lang="en-US" sz="3600" b="0" i="0" u="none" strike="noStrike" kern="1200" cap="none" spc="-50" baseline="0" dirty="0">
                <a:solidFill>
                  <a:srgbClr val="FFFFFF"/>
                </a:solidFill>
                <a:uFillTx/>
                <a:latin typeface="Adobe Handwriting Ernie" pitchFamily="66"/>
              </a:rPr>
              <a:t> la Luce</a:t>
            </a:r>
          </a:p>
        </p:txBody>
      </p:sp>
      <p:pic>
        <p:nvPicPr>
          <p:cNvPr id="4" name="Immagine 6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05D5BD13-0CE9-4409-8AD7-FA709E109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031" y="6047338"/>
            <a:ext cx="1860639" cy="5748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0">
            <a:extLst>
              <a:ext uri="{FF2B5EF4-FFF2-40B4-BE49-F238E27FC236}">
                <a16:creationId xmlns:a16="http://schemas.microsoft.com/office/drawing/2014/main" id="{9AF9DD6D-6C0E-4CE5-B229-41250C24A839}"/>
              </a:ext>
            </a:extLst>
          </p:cNvPr>
          <p:cNvSpPr/>
          <p:nvPr/>
        </p:nvSpPr>
        <p:spPr>
          <a:xfrm>
            <a:off x="902512" y="1540800"/>
            <a:ext cx="318750" cy="4408514"/>
          </a:xfrm>
          <a:prstGeom prst="rect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asellaDiTesto 11">
            <a:extLst>
              <a:ext uri="{FF2B5EF4-FFF2-40B4-BE49-F238E27FC236}">
                <a16:creationId xmlns:a16="http://schemas.microsoft.com/office/drawing/2014/main" id="{FDC1351C-33E8-43AD-9FFB-B9CCC9AFB646}"/>
              </a:ext>
            </a:extLst>
          </p:cNvPr>
          <p:cNvSpPr txBox="1"/>
          <p:nvPr/>
        </p:nvSpPr>
        <p:spPr>
          <a:xfrm>
            <a:off x="914390" y="1555668"/>
            <a:ext cx="3394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4" name="CasellaDiTesto 13">
            <a:extLst>
              <a:ext uri="{FF2B5EF4-FFF2-40B4-BE49-F238E27FC236}">
                <a16:creationId xmlns:a16="http://schemas.microsoft.com/office/drawing/2014/main" id="{6E6C59C3-BD2C-4F32-8F15-7B29858EF0A0}"/>
              </a:ext>
            </a:extLst>
          </p:cNvPr>
          <p:cNvSpPr txBox="1"/>
          <p:nvPr/>
        </p:nvSpPr>
        <p:spPr>
          <a:xfrm>
            <a:off x="951049" y="5579979"/>
            <a:ext cx="31875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</a:t>
            </a:r>
          </a:p>
        </p:txBody>
      </p:sp>
      <p:sp>
        <p:nvSpPr>
          <p:cNvPr id="5" name="Freccia a destra 7">
            <a:extLst>
              <a:ext uri="{FF2B5EF4-FFF2-40B4-BE49-F238E27FC236}">
                <a16:creationId xmlns:a16="http://schemas.microsoft.com/office/drawing/2014/main" id="{EFEF5635-2BBE-4E23-B407-80D2E4D0B766}"/>
              </a:ext>
            </a:extLst>
          </p:cNvPr>
          <p:cNvSpPr/>
          <p:nvPr/>
        </p:nvSpPr>
        <p:spPr>
          <a:xfrm>
            <a:off x="2125349" y="5442819"/>
            <a:ext cx="7839114" cy="321832"/>
          </a:xfrm>
          <a:custGeom>
            <a:avLst>
              <a:gd name="f0" fmla="val 2115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noFill/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id="{629E4A55-1269-43BA-B67F-814C7232B17D}"/>
              </a:ext>
            </a:extLst>
          </p:cNvPr>
          <p:cNvSpPr txBox="1"/>
          <p:nvPr/>
        </p:nvSpPr>
        <p:spPr>
          <a:xfrm>
            <a:off x="10543306" y="5478243"/>
            <a:ext cx="106150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troppo poca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luce!</a:t>
            </a: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Agency FB" pitchFamily="34"/>
            </a:endParaRPr>
          </a:p>
        </p:txBody>
      </p:sp>
      <p:sp>
        <p:nvSpPr>
          <p:cNvPr id="7" name="CasellaDiTesto 15">
            <a:extLst>
              <a:ext uri="{FF2B5EF4-FFF2-40B4-BE49-F238E27FC236}">
                <a16:creationId xmlns:a16="http://schemas.microsoft.com/office/drawing/2014/main" id="{78E2C57A-99F5-4886-BA49-197954D36B51}"/>
              </a:ext>
            </a:extLst>
          </p:cNvPr>
          <p:cNvSpPr txBox="1"/>
          <p:nvPr/>
        </p:nvSpPr>
        <p:spPr>
          <a:xfrm>
            <a:off x="4721065" y="448202"/>
            <a:ext cx="27498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Sensibilità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del supporto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8" name="CasellaDiTesto 17">
            <a:extLst>
              <a:ext uri="{FF2B5EF4-FFF2-40B4-BE49-F238E27FC236}">
                <a16:creationId xmlns:a16="http://schemas.microsoft.com/office/drawing/2014/main" id="{198DDC1A-DB74-4539-8B37-AC8A60FF1E11}"/>
              </a:ext>
            </a:extLst>
          </p:cNvPr>
          <p:cNvSpPr txBox="1"/>
          <p:nvPr/>
        </p:nvSpPr>
        <p:spPr>
          <a:xfrm>
            <a:off x="2618027" y="1460543"/>
            <a:ext cx="1087066" cy="43408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1”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1/30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1/60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1/125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1/250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1/1000</a:t>
            </a:r>
          </a:p>
        </p:txBody>
      </p:sp>
      <p:sp>
        <p:nvSpPr>
          <p:cNvPr id="9" name="CasellaDiTesto 18">
            <a:extLst>
              <a:ext uri="{FF2B5EF4-FFF2-40B4-BE49-F238E27FC236}">
                <a16:creationId xmlns:a16="http://schemas.microsoft.com/office/drawing/2014/main" id="{68D35F02-5EFA-418B-88DE-399EC338432B}"/>
              </a:ext>
            </a:extLst>
          </p:cNvPr>
          <p:cNvSpPr txBox="1"/>
          <p:nvPr/>
        </p:nvSpPr>
        <p:spPr>
          <a:xfrm>
            <a:off x="2328931" y="956032"/>
            <a:ext cx="98136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Secondi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0" name="CasellaDiTesto 19">
            <a:extLst>
              <a:ext uri="{FF2B5EF4-FFF2-40B4-BE49-F238E27FC236}">
                <a16:creationId xmlns:a16="http://schemas.microsoft.com/office/drawing/2014/main" id="{0CFB6795-3B44-4F0A-8B57-5D8329671ACD}"/>
              </a:ext>
            </a:extLst>
          </p:cNvPr>
          <p:cNvSpPr txBox="1"/>
          <p:nvPr/>
        </p:nvSpPr>
        <p:spPr>
          <a:xfrm>
            <a:off x="5423498" y="956032"/>
            <a:ext cx="143691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Misurata in 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ISO</a:t>
            </a: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Agency FB" pitchFamily="34"/>
            </a:endParaRPr>
          </a:p>
        </p:txBody>
      </p:sp>
      <p:sp>
        <p:nvSpPr>
          <p:cNvPr id="11" name="CasellaDiTesto 20">
            <a:extLst>
              <a:ext uri="{FF2B5EF4-FFF2-40B4-BE49-F238E27FC236}">
                <a16:creationId xmlns:a16="http://schemas.microsoft.com/office/drawing/2014/main" id="{1AFE3C52-67B5-43A4-89A4-FF3F5F011CA6}"/>
              </a:ext>
            </a:extLst>
          </p:cNvPr>
          <p:cNvSpPr txBox="1"/>
          <p:nvPr/>
        </p:nvSpPr>
        <p:spPr>
          <a:xfrm>
            <a:off x="8432551" y="956032"/>
            <a:ext cx="153191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Stop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f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2" name="CasellaDiTesto 21">
            <a:extLst>
              <a:ext uri="{FF2B5EF4-FFF2-40B4-BE49-F238E27FC236}">
                <a16:creationId xmlns:a16="http://schemas.microsoft.com/office/drawing/2014/main" id="{83D9FBC8-890F-498C-AB52-B5211224751F}"/>
              </a:ext>
            </a:extLst>
          </p:cNvPr>
          <p:cNvSpPr txBox="1"/>
          <p:nvPr/>
        </p:nvSpPr>
        <p:spPr>
          <a:xfrm>
            <a:off x="5757391" y="1460543"/>
            <a:ext cx="789712" cy="43937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12800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6400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3200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1600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50</a:t>
            </a:r>
            <a:endParaRPr lang="it-IT" sz="16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3" name="CasellaDiTesto 22">
            <a:extLst>
              <a:ext uri="{FF2B5EF4-FFF2-40B4-BE49-F238E27FC236}">
                <a16:creationId xmlns:a16="http://schemas.microsoft.com/office/drawing/2014/main" id="{DEC1DB22-6CE5-452E-97FA-1B7230C6D2C4}"/>
              </a:ext>
            </a:extLst>
          </p:cNvPr>
          <p:cNvSpPr txBox="1"/>
          <p:nvPr/>
        </p:nvSpPr>
        <p:spPr>
          <a:xfrm>
            <a:off x="8851090" y="1460543"/>
            <a:ext cx="997528" cy="57861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1.4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2.8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5.6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32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CasellaDiTesto 23">
            <a:extLst>
              <a:ext uri="{FF2B5EF4-FFF2-40B4-BE49-F238E27FC236}">
                <a16:creationId xmlns:a16="http://schemas.microsoft.com/office/drawing/2014/main" id="{2AF5D8A3-E3BB-4669-8886-0C10AB2A6E41}"/>
              </a:ext>
            </a:extLst>
          </p:cNvPr>
          <p:cNvSpPr txBox="1"/>
          <p:nvPr/>
        </p:nvSpPr>
        <p:spPr>
          <a:xfrm>
            <a:off x="7666722" y="309698"/>
            <a:ext cx="3063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Apertura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diaframma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(dal quale la luce entra)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5" name="CasellaDiTesto 24">
            <a:extLst>
              <a:ext uri="{FF2B5EF4-FFF2-40B4-BE49-F238E27FC236}">
                <a16:creationId xmlns:a16="http://schemas.microsoft.com/office/drawing/2014/main" id="{FE2BCA03-12C4-420D-B84A-FC1B89D3F24F}"/>
              </a:ext>
            </a:extLst>
          </p:cNvPr>
          <p:cNvSpPr txBox="1"/>
          <p:nvPr/>
        </p:nvSpPr>
        <p:spPr>
          <a:xfrm>
            <a:off x="1832000" y="309698"/>
            <a:ext cx="197522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0">
            <a:extLst>
              <a:ext uri="{FF2B5EF4-FFF2-40B4-BE49-F238E27FC236}">
                <a16:creationId xmlns:a16="http://schemas.microsoft.com/office/drawing/2014/main" id="{937272A0-1B02-49F8-8181-7E23AEEF8E81}"/>
              </a:ext>
            </a:extLst>
          </p:cNvPr>
          <p:cNvSpPr/>
          <p:nvPr/>
        </p:nvSpPr>
        <p:spPr>
          <a:xfrm>
            <a:off x="902512" y="1540800"/>
            <a:ext cx="318750" cy="4408514"/>
          </a:xfrm>
          <a:prstGeom prst="rect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asellaDiTesto 11">
            <a:extLst>
              <a:ext uri="{FF2B5EF4-FFF2-40B4-BE49-F238E27FC236}">
                <a16:creationId xmlns:a16="http://schemas.microsoft.com/office/drawing/2014/main" id="{02AEEEDF-596C-4E01-9B4C-B3534B5E3096}"/>
              </a:ext>
            </a:extLst>
          </p:cNvPr>
          <p:cNvSpPr txBox="1"/>
          <p:nvPr/>
        </p:nvSpPr>
        <p:spPr>
          <a:xfrm>
            <a:off x="914390" y="1555668"/>
            <a:ext cx="3394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4" name="CasellaDiTesto 13">
            <a:extLst>
              <a:ext uri="{FF2B5EF4-FFF2-40B4-BE49-F238E27FC236}">
                <a16:creationId xmlns:a16="http://schemas.microsoft.com/office/drawing/2014/main" id="{51EB10AB-1AA6-4EE2-AA59-8EC2E1DA67D7}"/>
              </a:ext>
            </a:extLst>
          </p:cNvPr>
          <p:cNvSpPr txBox="1"/>
          <p:nvPr/>
        </p:nvSpPr>
        <p:spPr>
          <a:xfrm>
            <a:off x="951049" y="5579979"/>
            <a:ext cx="31875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</a:t>
            </a:r>
          </a:p>
        </p:txBody>
      </p:sp>
      <p:sp>
        <p:nvSpPr>
          <p:cNvPr id="5" name="Freccia a destra 7">
            <a:extLst>
              <a:ext uri="{FF2B5EF4-FFF2-40B4-BE49-F238E27FC236}">
                <a16:creationId xmlns:a16="http://schemas.microsoft.com/office/drawing/2014/main" id="{9C7CFBE0-A963-4364-9915-04118D89AA4F}"/>
              </a:ext>
            </a:extLst>
          </p:cNvPr>
          <p:cNvSpPr/>
          <p:nvPr/>
        </p:nvSpPr>
        <p:spPr>
          <a:xfrm>
            <a:off x="2125349" y="5442819"/>
            <a:ext cx="7839114" cy="321832"/>
          </a:xfrm>
          <a:custGeom>
            <a:avLst>
              <a:gd name="f0" fmla="val 2115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noFill/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id="{5451C062-293A-4DEF-B861-9167E89B0122}"/>
              </a:ext>
            </a:extLst>
          </p:cNvPr>
          <p:cNvSpPr txBox="1"/>
          <p:nvPr/>
        </p:nvSpPr>
        <p:spPr>
          <a:xfrm>
            <a:off x="10339733" y="5478243"/>
            <a:ext cx="146867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70AD47"/>
                </a:solidFill>
                <a:uFillTx/>
                <a:latin typeface="Agency FB" pitchFamily="34"/>
              </a:rPr>
              <a:t>ok con tanta luce!</a:t>
            </a:r>
            <a:endParaRPr lang="it-IT" sz="1800" b="0" i="0" u="none" strike="noStrike" kern="1200" cap="none" spc="0" baseline="0">
              <a:solidFill>
                <a:srgbClr val="70AD47"/>
              </a:solidFill>
              <a:uFillTx/>
              <a:latin typeface="Agency FB" pitchFamily="34"/>
            </a:endParaRPr>
          </a:p>
        </p:txBody>
      </p:sp>
      <p:sp>
        <p:nvSpPr>
          <p:cNvPr id="7" name="CasellaDiTesto 15">
            <a:extLst>
              <a:ext uri="{FF2B5EF4-FFF2-40B4-BE49-F238E27FC236}">
                <a16:creationId xmlns:a16="http://schemas.microsoft.com/office/drawing/2014/main" id="{7D0B557E-505F-442D-BBE5-8DBBBE9BA20D}"/>
              </a:ext>
            </a:extLst>
          </p:cNvPr>
          <p:cNvSpPr txBox="1"/>
          <p:nvPr/>
        </p:nvSpPr>
        <p:spPr>
          <a:xfrm>
            <a:off x="4721065" y="448202"/>
            <a:ext cx="27498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Sensibilità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del supporto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8" name="CasellaDiTesto 17">
            <a:extLst>
              <a:ext uri="{FF2B5EF4-FFF2-40B4-BE49-F238E27FC236}">
                <a16:creationId xmlns:a16="http://schemas.microsoft.com/office/drawing/2014/main" id="{F4D43D67-D994-4D7D-B5F1-6B3BAFF15D81}"/>
              </a:ext>
            </a:extLst>
          </p:cNvPr>
          <p:cNvSpPr txBox="1"/>
          <p:nvPr/>
        </p:nvSpPr>
        <p:spPr>
          <a:xfrm>
            <a:off x="2618027" y="1460543"/>
            <a:ext cx="1087066" cy="43408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1”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1/30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1/60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1/125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1/250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1/1000</a:t>
            </a:r>
          </a:p>
        </p:txBody>
      </p:sp>
      <p:sp>
        <p:nvSpPr>
          <p:cNvPr id="9" name="CasellaDiTesto 18">
            <a:extLst>
              <a:ext uri="{FF2B5EF4-FFF2-40B4-BE49-F238E27FC236}">
                <a16:creationId xmlns:a16="http://schemas.microsoft.com/office/drawing/2014/main" id="{E1D30ECC-1CEB-40C5-8AEC-618109FF898A}"/>
              </a:ext>
            </a:extLst>
          </p:cNvPr>
          <p:cNvSpPr txBox="1"/>
          <p:nvPr/>
        </p:nvSpPr>
        <p:spPr>
          <a:xfrm>
            <a:off x="2328931" y="956032"/>
            <a:ext cx="98136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Secondi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0" name="CasellaDiTesto 19">
            <a:extLst>
              <a:ext uri="{FF2B5EF4-FFF2-40B4-BE49-F238E27FC236}">
                <a16:creationId xmlns:a16="http://schemas.microsoft.com/office/drawing/2014/main" id="{A0880462-BE03-4568-A232-956C828D937E}"/>
              </a:ext>
            </a:extLst>
          </p:cNvPr>
          <p:cNvSpPr txBox="1"/>
          <p:nvPr/>
        </p:nvSpPr>
        <p:spPr>
          <a:xfrm>
            <a:off x="5423498" y="956032"/>
            <a:ext cx="143691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Misurata in 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ISO</a:t>
            </a: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Agency FB" pitchFamily="34"/>
            </a:endParaRPr>
          </a:p>
        </p:txBody>
      </p:sp>
      <p:sp>
        <p:nvSpPr>
          <p:cNvPr id="11" name="CasellaDiTesto 20">
            <a:extLst>
              <a:ext uri="{FF2B5EF4-FFF2-40B4-BE49-F238E27FC236}">
                <a16:creationId xmlns:a16="http://schemas.microsoft.com/office/drawing/2014/main" id="{7A59D16E-BAFF-402D-B0F9-66177237200F}"/>
              </a:ext>
            </a:extLst>
          </p:cNvPr>
          <p:cNvSpPr txBox="1"/>
          <p:nvPr/>
        </p:nvSpPr>
        <p:spPr>
          <a:xfrm>
            <a:off x="8432551" y="956032"/>
            <a:ext cx="153191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Stop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f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2" name="CasellaDiTesto 21">
            <a:extLst>
              <a:ext uri="{FF2B5EF4-FFF2-40B4-BE49-F238E27FC236}">
                <a16:creationId xmlns:a16="http://schemas.microsoft.com/office/drawing/2014/main" id="{245A6D90-E58B-4242-806D-B5820BB0EEDD}"/>
              </a:ext>
            </a:extLst>
          </p:cNvPr>
          <p:cNvSpPr txBox="1"/>
          <p:nvPr/>
        </p:nvSpPr>
        <p:spPr>
          <a:xfrm>
            <a:off x="5757391" y="1460543"/>
            <a:ext cx="789712" cy="43937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12800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6400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3200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1600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50</a:t>
            </a:r>
            <a:endParaRPr lang="it-IT" sz="16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3" name="CasellaDiTesto 22">
            <a:extLst>
              <a:ext uri="{FF2B5EF4-FFF2-40B4-BE49-F238E27FC236}">
                <a16:creationId xmlns:a16="http://schemas.microsoft.com/office/drawing/2014/main" id="{C5EC954F-0702-48B7-94CF-F6A0789B4E5B}"/>
              </a:ext>
            </a:extLst>
          </p:cNvPr>
          <p:cNvSpPr txBox="1"/>
          <p:nvPr/>
        </p:nvSpPr>
        <p:spPr>
          <a:xfrm>
            <a:off x="8851090" y="1460543"/>
            <a:ext cx="997528" cy="57861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1.4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2.8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5.6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32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CasellaDiTesto 23">
            <a:extLst>
              <a:ext uri="{FF2B5EF4-FFF2-40B4-BE49-F238E27FC236}">
                <a16:creationId xmlns:a16="http://schemas.microsoft.com/office/drawing/2014/main" id="{668D83BD-F0DA-45FF-8777-0D12F1E7F114}"/>
              </a:ext>
            </a:extLst>
          </p:cNvPr>
          <p:cNvSpPr txBox="1"/>
          <p:nvPr/>
        </p:nvSpPr>
        <p:spPr>
          <a:xfrm>
            <a:off x="7666722" y="309698"/>
            <a:ext cx="3063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Apertura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diaframma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(dal quale la luce entra)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5" name="CasellaDiTesto 24">
            <a:extLst>
              <a:ext uri="{FF2B5EF4-FFF2-40B4-BE49-F238E27FC236}">
                <a16:creationId xmlns:a16="http://schemas.microsoft.com/office/drawing/2014/main" id="{32C54074-2D16-4704-A378-340AAF23FAF0}"/>
              </a:ext>
            </a:extLst>
          </p:cNvPr>
          <p:cNvSpPr txBox="1"/>
          <p:nvPr/>
        </p:nvSpPr>
        <p:spPr>
          <a:xfrm>
            <a:off x="1832000" y="309698"/>
            <a:ext cx="197522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0">
            <a:extLst>
              <a:ext uri="{FF2B5EF4-FFF2-40B4-BE49-F238E27FC236}">
                <a16:creationId xmlns:a16="http://schemas.microsoft.com/office/drawing/2014/main" id="{3B083B9D-84E4-46E0-8F89-517183622471}"/>
              </a:ext>
            </a:extLst>
          </p:cNvPr>
          <p:cNvSpPr/>
          <p:nvPr/>
        </p:nvSpPr>
        <p:spPr>
          <a:xfrm>
            <a:off x="902512" y="1540800"/>
            <a:ext cx="318750" cy="4408514"/>
          </a:xfrm>
          <a:prstGeom prst="rect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asellaDiTesto 11">
            <a:extLst>
              <a:ext uri="{FF2B5EF4-FFF2-40B4-BE49-F238E27FC236}">
                <a16:creationId xmlns:a16="http://schemas.microsoft.com/office/drawing/2014/main" id="{C3FDDE29-66CB-458F-81B6-5F51BB9823AF}"/>
              </a:ext>
            </a:extLst>
          </p:cNvPr>
          <p:cNvSpPr txBox="1"/>
          <p:nvPr/>
        </p:nvSpPr>
        <p:spPr>
          <a:xfrm>
            <a:off x="914390" y="1555668"/>
            <a:ext cx="3394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4" name="CasellaDiTesto 13">
            <a:extLst>
              <a:ext uri="{FF2B5EF4-FFF2-40B4-BE49-F238E27FC236}">
                <a16:creationId xmlns:a16="http://schemas.microsoft.com/office/drawing/2014/main" id="{2E162C36-22DC-463F-9EFF-9595EE9B0CD7}"/>
              </a:ext>
            </a:extLst>
          </p:cNvPr>
          <p:cNvSpPr txBox="1"/>
          <p:nvPr/>
        </p:nvSpPr>
        <p:spPr>
          <a:xfrm>
            <a:off x="951049" y="5579979"/>
            <a:ext cx="31875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</a:t>
            </a:r>
          </a:p>
        </p:txBody>
      </p:sp>
      <p:sp>
        <p:nvSpPr>
          <p:cNvPr id="5" name="Freccia a destra 7">
            <a:extLst>
              <a:ext uri="{FF2B5EF4-FFF2-40B4-BE49-F238E27FC236}">
                <a16:creationId xmlns:a16="http://schemas.microsoft.com/office/drawing/2014/main" id="{AE9EF740-8E73-402E-81A7-624F2C10B436}"/>
              </a:ext>
            </a:extLst>
          </p:cNvPr>
          <p:cNvSpPr/>
          <p:nvPr/>
        </p:nvSpPr>
        <p:spPr>
          <a:xfrm rot="897871">
            <a:off x="2252002" y="3363026"/>
            <a:ext cx="7839114" cy="321832"/>
          </a:xfrm>
          <a:custGeom>
            <a:avLst>
              <a:gd name="f0" fmla="val 2115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noFill/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B050"/>
              </a:solidFill>
              <a:uFillTx/>
              <a:latin typeface="Calibri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id="{19180F82-0C5C-464A-881A-138346E26F6B}"/>
              </a:ext>
            </a:extLst>
          </p:cNvPr>
          <p:cNvSpPr txBox="1"/>
          <p:nvPr/>
        </p:nvSpPr>
        <p:spPr>
          <a:xfrm>
            <a:off x="10279529" y="4362218"/>
            <a:ext cx="39626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70AD47"/>
                </a:solidFill>
                <a:uFillTx/>
                <a:latin typeface="Agency FB" pitchFamily="34"/>
              </a:rPr>
              <a:t>ok!</a:t>
            </a:r>
            <a:endParaRPr lang="it-IT" sz="1800" b="0" i="0" u="none" strike="noStrike" kern="1200" cap="none" spc="0" baseline="0">
              <a:solidFill>
                <a:srgbClr val="70AD47"/>
              </a:solidFill>
              <a:uFillTx/>
              <a:latin typeface="Agency FB" pitchFamily="34"/>
            </a:endParaRPr>
          </a:p>
        </p:txBody>
      </p:sp>
      <p:sp>
        <p:nvSpPr>
          <p:cNvPr id="7" name="CasellaDiTesto 15">
            <a:extLst>
              <a:ext uri="{FF2B5EF4-FFF2-40B4-BE49-F238E27FC236}">
                <a16:creationId xmlns:a16="http://schemas.microsoft.com/office/drawing/2014/main" id="{CDD1F199-502A-4CE6-9875-100F2FA49BEA}"/>
              </a:ext>
            </a:extLst>
          </p:cNvPr>
          <p:cNvSpPr txBox="1"/>
          <p:nvPr/>
        </p:nvSpPr>
        <p:spPr>
          <a:xfrm>
            <a:off x="4721065" y="448202"/>
            <a:ext cx="27498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Sensibilità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del supporto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8" name="CasellaDiTesto 17">
            <a:extLst>
              <a:ext uri="{FF2B5EF4-FFF2-40B4-BE49-F238E27FC236}">
                <a16:creationId xmlns:a16="http://schemas.microsoft.com/office/drawing/2014/main" id="{54F11437-BF2B-4CFB-B5C8-ED2105778E2C}"/>
              </a:ext>
            </a:extLst>
          </p:cNvPr>
          <p:cNvSpPr txBox="1"/>
          <p:nvPr/>
        </p:nvSpPr>
        <p:spPr>
          <a:xfrm>
            <a:off x="2618027" y="1460543"/>
            <a:ext cx="1087066" cy="43408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1”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1/30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1/60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1/125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1/250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1/1000</a:t>
            </a:r>
          </a:p>
        </p:txBody>
      </p:sp>
      <p:sp>
        <p:nvSpPr>
          <p:cNvPr id="9" name="CasellaDiTesto 18">
            <a:extLst>
              <a:ext uri="{FF2B5EF4-FFF2-40B4-BE49-F238E27FC236}">
                <a16:creationId xmlns:a16="http://schemas.microsoft.com/office/drawing/2014/main" id="{88D43198-F07E-4247-8335-5B0019531517}"/>
              </a:ext>
            </a:extLst>
          </p:cNvPr>
          <p:cNvSpPr txBox="1"/>
          <p:nvPr/>
        </p:nvSpPr>
        <p:spPr>
          <a:xfrm>
            <a:off x="2328931" y="956032"/>
            <a:ext cx="98136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Secondi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0" name="CasellaDiTesto 19">
            <a:extLst>
              <a:ext uri="{FF2B5EF4-FFF2-40B4-BE49-F238E27FC236}">
                <a16:creationId xmlns:a16="http://schemas.microsoft.com/office/drawing/2014/main" id="{8B036AE2-C73C-40EE-A7BB-11CBE8176B34}"/>
              </a:ext>
            </a:extLst>
          </p:cNvPr>
          <p:cNvSpPr txBox="1"/>
          <p:nvPr/>
        </p:nvSpPr>
        <p:spPr>
          <a:xfrm>
            <a:off x="5423498" y="956032"/>
            <a:ext cx="143691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Misurata in 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ISO</a:t>
            </a: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Agency FB" pitchFamily="34"/>
            </a:endParaRPr>
          </a:p>
        </p:txBody>
      </p:sp>
      <p:sp>
        <p:nvSpPr>
          <p:cNvPr id="11" name="CasellaDiTesto 20">
            <a:extLst>
              <a:ext uri="{FF2B5EF4-FFF2-40B4-BE49-F238E27FC236}">
                <a16:creationId xmlns:a16="http://schemas.microsoft.com/office/drawing/2014/main" id="{5FF69A46-029D-43E7-83BA-780E24C099E9}"/>
              </a:ext>
            </a:extLst>
          </p:cNvPr>
          <p:cNvSpPr txBox="1"/>
          <p:nvPr/>
        </p:nvSpPr>
        <p:spPr>
          <a:xfrm>
            <a:off x="8432551" y="956032"/>
            <a:ext cx="153191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Stop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f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2" name="CasellaDiTesto 21">
            <a:extLst>
              <a:ext uri="{FF2B5EF4-FFF2-40B4-BE49-F238E27FC236}">
                <a16:creationId xmlns:a16="http://schemas.microsoft.com/office/drawing/2014/main" id="{CF5153D2-C413-4CD0-8A1E-3073B6DBEA52}"/>
              </a:ext>
            </a:extLst>
          </p:cNvPr>
          <p:cNvSpPr txBox="1"/>
          <p:nvPr/>
        </p:nvSpPr>
        <p:spPr>
          <a:xfrm>
            <a:off x="5757391" y="1460543"/>
            <a:ext cx="789712" cy="43937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12800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6400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3200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1600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50</a:t>
            </a:r>
            <a:endParaRPr lang="it-IT" sz="16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3" name="CasellaDiTesto 22">
            <a:extLst>
              <a:ext uri="{FF2B5EF4-FFF2-40B4-BE49-F238E27FC236}">
                <a16:creationId xmlns:a16="http://schemas.microsoft.com/office/drawing/2014/main" id="{264386B9-2966-4891-9750-A7666E344842}"/>
              </a:ext>
            </a:extLst>
          </p:cNvPr>
          <p:cNvSpPr txBox="1"/>
          <p:nvPr/>
        </p:nvSpPr>
        <p:spPr>
          <a:xfrm>
            <a:off x="8851090" y="1460543"/>
            <a:ext cx="997528" cy="57861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1.4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2.8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5.6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32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CasellaDiTesto 23">
            <a:extLst>
              <a:ext uri="{FF2B5EF4-FFF2-40B4-BE49-F238E27FC236}">
                <a16:creationId xmlns:a16="http://schemas.microsoft.com/office/drawing/2014/main" id="{629214F6-AE9C-465E-B829-871235DBE2DA}"/>
              </a:ext>
            </a:extLst>
          </p:cNvPr>
          <p:cNvSpPr txBox="1"/>
          <p:nvPr/>
        </p:nvSpPr>
        <p:spPr>
          <a:xfrm>
            <a:off x="7666722" y="309698"/>
            <a:ext cx="3063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Apertura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diaframma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(dal quale la luce entra)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5" name="CasellaDiTesto 24">
            <a:extLst>
              <a:ext uri="{FF2B5EF4-FFF2-40B4-BE49-F238E27FC236}">
                <a16:creationId xmlns:a16="http://schemas.microsoft.com/office/drawing/2014/main" id="{2C51167A-E1BA-4AC1-B9C4-5CA26DCABEAE}"/>
              </a:ext>
            </a:extLst>
          </p:cNvPr>
          <p:cNvSpPr txBox="1"/>
          <p:nvPr/>
        </p:nvSpPr>
        <p:spPr>
          <a:xfrm>
            <a:off x="1832000" y="309698"/>
            <a:ext cx="197522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0">
            <a:extLst>
              <a:ext uri="{FF2B5EF4-FFF2-40B4-BE49-F238E27FC236}">
                <a16:creationId xmlns:a16="http://schemas.microsoft.com/office/drawing/2014/main" id="{5AC733A4-5181-4FE2-9980-609E96C8110B}"/>
              </a:ext>
            </a:extLst>
          </p:cNvPr>
          <p:cNvSpPr/>
          <p:nvPr/>
        </p:nvSpPr>
        <p:spPr>
          <a:xfrm>
            <a:off x="902512" y="1540800"/>
            <a:ext cx="318750" cy="4408514"/>
          </a:xfrm>
          <a:prstGeom prst="rect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asellaDiTesto 11">
            <a:extLst>
              <a:ext uri="{FF2B5EF4-FFF2-40B4-BE49-F238E27FC236}">
                <a16:creationId xmlns:a16="http://schemas.microsoft.com/office/drawing/2014/main" id="{02642005-F5E9-4860-9CE5-246C7B73901B}"/>
              </a:ext>
            </a:extLst>
          </p:cNvPr>
          <p:cNvSpPr txBox="1"/>
          <p:nvPr/>
        </p:nvSpPr>
        <p:spPr>
          <a:xfrm>
            <a:off x="914390" y="1555668"/>
            <a:ext cx="3394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4" name="CasellaDiTesto 13">
            <a:extLst>
              <a:ext uri="{FF2B5EF4-FFF2-40B4-BE49-F238E27FC236}">
                <a16:creationId xmlns:a16="http://schemas.microsoft.com/office/drawing/2014/main" id="{7AE2964E-7B5F-44E7-ADE4-32E04F34CC9B}"/>
              </a:ext>
            </a:extLst>
          </p:cNvPr>
          <p:cNvSpPr txBox="1"/>
          <p:nvPr/>
        </p:nvSpPr>
        <p:spPr>
          <a:xfrm>
            <a:off x="951049" y="5579979"/>
            <a:ext cx="31875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</a:t>
            </a:r>
          </a:p>
        </p:txBody>
      </p:sp>
      <p:sp>
        <p:nvSpPr>
          <p:cNvPr id="5" name="Freccia a destra 7">
            <a:extLst>
              <a:ext uri="{FF2B5EF4-FFF2-40B4-BE49-F238E27FC236}">
                <a16:creationId xmlns:a16="http://schemas.microsoft.com/office/drawing/2014/main" id="{AC3851FA-8E3A-4C57-A331-C41011943C33}"/>
              </a:ext>
            </a:extLst>
          </p:cNvPr>
          <p:cNvSpPr/>
          <p:nvPr/>
        </p:nvSpPr>
        <p:spPr>
          <a:xfrm rot="20717684">
            <a:off x="2291450" y="3688131"/>
            <a:ext cx="7839114" cy="321832"/>
          </a:xfrm>
          <a:custGeom>
            <a:avLst>
              <a:gd name="f0" fmla="val 2115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noFill/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B050"/>
              </a:solidFill>
              <a:uFillTx/>
              <a:latin typeface="Calibri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id="{5F6804AC-F117-4FD5-BB8F-B748E05A2865}"/>
              </a:ext>
            </a:extLst>
          </p:cNvPr>
          <p:cNvSpPr txBox="1"/>
          <p:nvPr/>
        </p:nvSpPr>
        <p:spPr>
          <a:xfrm>
            <a:off x="10279529" y="2673586"/>
            <a:ext cx="39626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70AD47"/>
                </a:solidFill>
                <a:uFillTx/>
                <a:latin typeface="Agency FB" pitchFamily="34"/>
              </a:rPr>
              <a:t>ok!</a:t>
            </a:r>
            <a:endParaRPr lang="it-IT" sz="1800" b="0" i="0" u="none" strike="noStrike" kern="1200" cap="none" spc="0" baseline="0">
              <a:solidFill>
                <a:srgbClr val="70AD47"/>
              </a:solidFill>
              <a:uFillTx/>
              <a:latin typeface="Agency FB" pitchFamily="34"/>
            </a:endParaRPr>
          </a:p>
        </p:txBody>
      </p:sp>
      <p:sp>
        <p:nvSpPr>
          <p:cNvPr id="7" name="CasellaDiTesto 15">
            <a:extLst>
              <a:ext uri="{FF2B5EF4-FFF2-40B4-BE49-F238E27FC236}">
                <a16:creationId xmlns:a16="http://schemas.microsoft.com/office/drawing/2014/main" id="{D1068065-FB52-4C68-BC8B-4472BC1AD821}"/>
              </a:ext>
            </a:extLst>
          </p:cNvPr>
          <p:cNvSpPr txBox="1"/>
          <p:nvPr/>
        </p:nvSpPr>
        <p:spPr>
          <a:xfrm>
            <a:off x="4721065" y="448202"/>
            <a:ext cx="27498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Sensibilità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del supporto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8" name="CasellaDiTesto 17">
            <a:extLst>
              <a:ext uri="{FF2B5EF4-FFF2-40B4-BE49-F238E27FC236}">
                <a16:creationId xmlns:a16="http://schemas.microsoft.com/office/drawing/2014/main" id="{20501837-FE2B-42DC-93CC-90A35E045C57}"/>
              </a:ext>
            </a:extLst>
          </p:cNvPr>
          <p:cNvSpPr txBox="1"/>
          <p:nvPr/>
        </p:nvSpPr>
        <p:spPr>
          <a:xfrm>
            <a:off x="2618027" y="1460543"/>
            <a:ext cx="1087066" cy="43408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1”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1/30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1/60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1/125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1/250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1/1000</a:t>
            </a:r>
          </a:p>
        </p:txBody>
      </p:sp>
      <p:sp>
        <p:nvSpPr>
          <p:cNvPr id="9" name="CasellaDiTesto 18">
            <a:extLst>
              <a:ext uri="{FF2B5EF4-FFF2-40B4-BE49-F238E27FC236}">
                <a16:creationId xmlns:a16="http://schemas.microsoft.com/office/drawing/2014/main" id="{C5215FA8-0401-4458-9D96-703C13C17C17}"/>
              </a:ext>
            </a:extLst>
          </p:cNvPr>
          <p:cNvSpPr txBox="1"/>
          <p:nvPr/>
        </p:nvSpPr>
        <p:spPr>
          <a:xfrm>
            <a:off x="2328931" y="956032"/>
            <a:ext cx="98136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Secondi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0" name="CasellaDiTesto 19">
            <a:extLst>
              <a:ext uri="{FF2B5EF4-FFF2-40B4-BE49-F238E27FC236}">
                <a16:creationId xmlns:a16="http://schemas.microsoft.com/office/drawing/2014/main" id="{8DBEF689-B9BB-41C4-8CF7-5830D567EDC1}"/>
              </a:ext>
            </a:extLst>
          </p:cNvPr>
          <p:cNvSpPr txBox="1"/>
          <p:nvPr/>
        </p:nvSpPr>
        <p:spPr>
          <a:xfrm>
            <a:off x="5423498" y="956032"/>
            <a:ext cx="143691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Misurata in 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ISO</a:t>
            </a: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Agency FB" pitchFamily="34"/>
            </a:endParaRPr>
          </a:p>
        </p:txBody>
      </p:sp>
      <p:sp>
        <p:nvSpPr>
          <p:cNvPr id="11" name="CasellaDiTesto 20">
            <a:extLst>
              <a:ext uri="{FF2B5EF4-FFF2-40B4-BE49-F238E27FC236}">
                <a16:creationId xmlns:a16="http://schemas.microsoft.com/office/drawing/2014/main" id="{5BB87FDC-E1B7-421D-B583-14E6D4C86009}"/>
              </a:ext>
            </a:extLst>
          </p:cNvPr>
          <p:cNvSpPr txBox="1"/>
          <p:nvPr/>
        </p:nvSpPr>
        <p:spPr>
          <a:xfrm>
            <a:off x="8432551" y="956032"/>
            <a:ext cx="153191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Stop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f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2" name="CasellaDiTesto 21">
            <a:extLst>
              <a:ext uri="{FF2B5EF4-FFF2-40B4-BE49-F238E27FC236}">
                <a16:creationId xmlns:a16="http://schemas.microsoft.com/office/drawing/2014/main" id="{BA3072E0-8FAD-4585-9735-3687BF586CDF}"/>
              </a:ext>
            </a:extLst>
          </p:cNvPr>
          <p:cNvSpPr txBox="1"/>
          <p:nvPr/>
        </p:nvSpPr>
        <p:spPr>
          <a:xfrm>
            <a:off x="5757391" y="1460543"/>
            <a:ext cx="789712" cy="43937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12800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6400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3200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1600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50</a:t>
            </a:r>
            <a:endParaRPr lang="it-IT" sz="16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3" name="CasellaDiTesto 22">
            <a:extLst>
              <a:ext uri="{FF2B5EF4-FFF2-40B4-BE49-F238E27FC236}">
                <a16:creationId xmlns:a16="http://schemas.microsoft.com/office/drawing/2014/main" id="{4F142B6D-053B-46CC-9267-F1DE9717A1F7}"/>
              </a:ext>
            </a:extLst>
          </p:cNvPr>
          <p:cNvSpPr txBox="1"/>
          <p:nvPr/>
        </p:nvSpPr>
        <p:spPr>
          <a:xfrm>
            <a:off x="8851090" y="1460543"/>
            <a:ext cx="997528" cy="57861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1.4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2.8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5.6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32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CasellaDiTesto 23">
            <a:extLst>
              <a:ext uri="{FF2B5EF4-FFF2-40B4-BE49-F238E27FC236}">
                <a16:creationId xmlns:a16="http://schemas.microsoft.com/office/drawing/2014/main" id="{DDD9AA9D-6936-479E-A0C4-C99A8DDAE3E9}"/>
              </a:ext>
            </a:extLst>
          </p:cNvPr>
          <p:cNvSpPr txBox="1"/>
          <p:nvPr/>
        </p:nvSpPr>
        <p:spPr>
          <a:xfrm>
            <a:off x="7666722" y="309698"/>
            <a:ext cx="3063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Apertura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diaframma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(dal quale la luce entra)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5" name="CasellaDiTesto 32">
            <a:extLst>
              <a:ext uri="{FF2B5EF4-FFF2-40B4-BE49-F238E27FC236}">
                <a16:creationId xmlns:a16="http://schemas.microsoft.com/office/drawing/2014/main" id="{FBB26AB1-0A0E-49B7-81FE-DCA1252EB6A0}"/>
              </a:ext>
            </a:extLst>
          </p:cNvPr>
          <p:cNvSpPr txBox="1"/>
          <p:nvPr/>
        </p:nvSpPr>
        <p:spPr>
          <a:xfrm>
            <a:off x="1832000" y="309698"/>
            <a:ext cx="197522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8">
            <a:extLst>
              <a:ext uri="{FF2B5EF4-FFF2-40B4-BE49-F238E27FC236}">
                <a16:creationId xmlns:a16="http://schemas.microsoft.com/office/drawing/2014/main" id="{C839BD97-1034-4FE8-9A09-DA9721A2D947}"/>
              </a:ext>
            </a:extLst>
          </p:cNvPr>
          <p:cNvSpPr txBox="1"/>
          <p:nvPr/>
        </p:nvSpPr>
        <p:spPr>
          <a:xfrm>
            <a:off x="1832000" y="309698"/>
            <a:ext cx="197522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Tempo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(durata dell’esposizione)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6A8343F4-56F5-4BE2-8DFD-318E32F02688}"/>
              </a:ext>
            </a:extLst>
          </p:cNvPr>
          <p:cNvSpPr txBox="1"/>
          <p:nvPr/>
        </p:nvSpPr>
        <p:spPr>
          <a:xfrm>
            <a:off x="7666722" y="309698"/>
            <a:ext cx="3063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Apertura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diaframma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(dal quale la luce entra)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4" name="CasellaDiTesto 16">
            <a:extLst>
              <a:ext uri="{FF2B5EF4-FFF2-40B4-BE49-F238E27FC236}">
                <a16:creationId xmlns:a16="http://schemas.microsoft.com/office/drawing/2014/main" id="{FA817461-1495-4F5E-8109-098441CE69E0}"/>
              </a:ext>
            </a:extLst>
          </p:cNvPr>
          <p:cNvSpPr txBox="1"/>
          <p:nvPr/>
        </p:nvSpPr>
        <p:spPr>
          <a:xfrm>
            <a:off x="4721065" y="448202"/>
            <a:ext cx="27498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Sensibilità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 del supporto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426BFE-FB83-4A56-95EE-6F609AC07D31}"/>
              </a:ext>
            </a:extLst>
          </p:cNvPr>
          <p:cNvSpPr txBox="1"/>
          <p:nvPr/>
        </p:nvSpPr>
        <p:spPr>
          <a:xfrm>
            <a:off x="2618027" y="1460543"/>
            <a:ext cx="1087066" cy="43408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1”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1/30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1/60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1/125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1/250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1/1000</a:t>
            </a: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C41E052C-708F-4303-9043-1AAC81640C33}"/>
              </a:ext>
            </a:extLst>
          </p:cNvPr>
          <p:cNvSpPr txBox="1"/>
          <p:nvPr/>
        </p:nvSpPr>
        <p:spPr>
          <a:xfrm>
            <a:off x="2328931" y="956032"/>
            <a:ext cx="98136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Secondi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t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78BB1252-4751-4970-BA86-F2D4C47CD14E}"/>
              </a:ext>
            </a:extLst>
          </p:cNvPr>
          <p:cNvSpPr txBox="1"/>
          <p:nvPr/>
        </p:nvSpPr>
        <p:spPr>
          <a:xfrm>
            <a:off x="5423498" y="956032"/>
            <a:ext cx="143691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Misurata in 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ISO</a:t>
            </a: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Agency FB" pitchFamily="34"/>
            </a:endParaRPr>
          </a:p>
        </p:txBody>
      </p:sp>
      <p:sp>
        <p:nvSpPr>
          <p:cNvPr id="8" name="CasellaDiTesto 3">
            <a:extLst>
              <a:ext uri="{FF2B5EF4-FFF2-40B4-BE49-F238E27FC236}">
                <a16:creationId xmlns:a16="http://schemas.microsoft.com/office/drawing/2014/main" id="{7C4DB4D0-A69F-4EB9-9E99-C61EC3BAA6AE}"/>
              </a:ext>
            </a:extLst>
          </p:cNvPr>
          <p:cNvSpPr txBox="1"/>
          <p:nvPr/>
        </p:nvSpPr>
        <p:spPr>
          <a:xfrm>
            <a:off x="8432551" y="956032"/>
            <a:ext cx="153191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Misurato in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Stop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>
                <a:solidFill>
                  <a:srgbClr val="FF0000"/>
                </a:solidFill>
                <a:uFillTx/>
                <a:latin typeface="Agency FB" pitchFamily="34"/>
              </a:rPr>
              <a:t>f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5E65AE71-0621-4488-A4BF-42CAAC787B86}"/>
              </a:ext>
            </a:extLst>
          </p:cNvPr>
          <p:cNvSpPr txBox="1"/>
          <p:nvPr/>
        </p:nvSpPr>
        <p:spPr>
          <a:xfrm>
            <a:off x="5757391" y="1460543"/>
            <a:ext cx="789712" cy="43937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12800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6400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3200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2500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1600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800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400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200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100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50</a:t>
            </a:r>
            <a:endParaRPr lang="it-IT" sz="16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0" name="CasellaDiTesto 6">
            <a:extLst>
              <a:ext uri="{FF2B5EF4-FFF2-40B4-BE49-F238E27FC236}">
                <a16:creationId xmlns:a16="http://schemas.microsoft.com/office/drawing/2014/main" id="{CCF1F0CC-E558-4716-9065-B16DFD0422E5}"/>
              </a:ext>
            </a:extLst>
          </p:cNvPr>
          <p:cNvSpPr txBox="1"/>
          <p:nvPr/>
        </p:nvSpPr>
        <p:spPr>
          <a:xfrm>
            <a:off x="8851090" y="1460543"/>
            <a:ext cx="997528" cy="57861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1.4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2.8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4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5.6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8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11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16</a:t>
            </a: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f 32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E4B1859-339E-479C-AAFC-A6A493D05EDB}"/>
              </a:ext>
            </a:extLst>
          </p:cNvPr>
          <p:cNvSpPr/>
          <p:nvPr/>
        </p:nvSpPr>
        <p:spPr>
          <a:xfrm>
            <a:off x="902512" y="1540800"/>
            <a:ext cx="318750" cy="4408514"/>
          </a:xfrm>
          <a:prstGeom prst="rect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1BA169-C5BF-4809-BACD-87590411C1BF}"/>
              </a:ext>
            </a:extLst>
          </p:cNvPr>
          <p:cNvSpPr txBox="1"/>
          <p:nvPr/>
        </p:nvSpPr>
        <p:spPr>
          <a:xfrm>
            <a:off x="914390" y="1555668"/>
            <a:ext cx="3394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13" name="CasellaDiTesto 13">
            <a:extLst>
              <a:ext uri="{FF2B5EF4-FFF2-40B4-BE49-F238E27FC236}">
                <a16:creationId xmlns:a16="http://schemas.microsoft.com/office/drawing/2014/main" id="{5812664A-C7C1-4BF5-8EF1-EF22D5A53B6F}"/>
              </a:ext>
            </a:extLst>
          </p:cNvPr>
          <p:cNvSpPr txBox="1"/>
          <p:nvPr/>
        </p:nvSpPr>
        <p:spPr>
          <a:xfrm>
            <a:off x="951049" y="5579979"/>
            <a:ext cx="31875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</a:t>
            </a:r>
          </a:p>
        </p:txBody>
      </p:sp>
      <p:sp>
        <p:nvSpPr>
          <p:cNvPr id="14" name="Freccia a destra 7">
            <a:extLst>
              <a:ext uri="{FF2B5EF4-FFF2-40B4-BE49-F238E27FC236}">
                <a16:creationId xmlns:a16="http://schemas.microsoft.com/office/drawing/2014/main" id="{49836957-7B09-4B50-B2AB-6F05FD1C5A5E}"/>
              </a:ext>
            </a:extLst>
          </p:cNvPr>
          <p:cNvSpPr/>
          <p:nvPr/>
        </p:nvSpPr>
        <p:spPr>
          <a:xfrm>
            <a:off x="2125349" y="3745016"/>
            <a:ext cx="7839114" cy="321832"/>
          </a:xfrm>
          <a:custGeom>
            <a:avLst>
              <a:gd name="f0" fmla="val 2115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noFill/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B050"/>
              </a:solidFill>
              <a:uFillTx/>
              <a:latin typeface="Calibri"/>
            </a:endParaRPr>
          </a:p>
        </p:txBody>
      </p:sp>
      <p:sp>
        <p:nvSpPr>
          <p:cNvPr id="15" name="CasellaDiTesto 9">
            <a:extLst>
              <a:ext uri="{FF2B5EF4-FFF2-40B4-BE49-F238E27FC236}">
                <a16:creationId xmlns:a16="http://schemas.microsoft.com/office/drawing/2014/main" id="{036EC0B3-2F4C-4440-8DFE-C4565E62E73F}"/>
              </a:ext>
            </a:extLst>
          </p:cNvPr>
          <p:cNvSpPr txBox="1"/>
          <p:nvPr/>
        </p:nvSpPr>
        <p:spPr>
          <a:xfrm>
            <a:off x="10511649" y="3757004"/>
            <a:ext cx="39626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70AD47"/>
                </a:solidFill>
                <a:uFillTx/>
                <a:latin typeface="Agency FB" pitchFamily="34"/>
              </a:rPr>
              <a:t>ok!</a:t>
            </a:r>
            <a:endParaRPr lang="it-IT" sz="1800" b="0" i="0" u="none" strike="noStrike" kern="1200" cap="none" spc="0" baseline="0">
              <a:solidFill>
                <a:srgbClr val="70AD47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BBDC9C74-6C82-432A-98EF-7FD5EDD6B54F}"/>
              </a:ext>
            </a:extLst>
          </p:cNvPr>
          <p:cNvSpPr txBox="1"/>
          <p:nvPr/>
        </p:nvSpPr>
        <p:spPr>
          <a:xfrm>
            <a:off x="767565" y="2967337"/>
            <a:ext cx="4532013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allora come faccio a sapere quanta luce c’è?</a:t>
            </a: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fotocamera&#10;&#10;Descrizione generata automaticamente">
            <a:extLst>
              <a:ext uri="{FF2B5EF4-FFF2-40B4-BE49-F238E27FC236}">
                <a16:creationId xmlns:a16="http://schemas.microsoft.com/office/drawing/2014/main" id="{291DEDD4-BC30-46B3-8289-CCC7C2E67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1" t="2482" r="26877" b="9094"/>
          <a:stretch/>
        </p:blipFill>
        <p:spPr>
          <a:xfrm rot="5400000">
            <a:off x="106672" y="799941"/>
            <a:ext cx="5078995" cy="4894674"/>
          </a:xfrm>
          <a:prstGeom prst="rect">
            <a:avLst/>
          </a:prstGeom>
        </p:spPr>
      </p:pic>
      <p:pic>
        <p:nvPicPr>
          <p:cNvPr id="10" name="Immagine 9" descr="Immagine che contiene nero, sedendo, bianco, monitor&#10;&#10;Descrizione generata automaticamente">
            <a:extLst>
              <a:ext uri="{FF2B5EF4-FFF2-40B4-BE49-F238E27FC236}">
                <a16:creationId xmlns:a16="http://schemas.microsoft.com/office/drawing/2014/main" id="{6F87AA26-ABA7-4D2E-9E49-0B314AA1BB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r="13722"/>
          <a:stretch/>
        </p:blipFill>
        <p:spPr>
          <a:xfrm>
            <a:off x="7649767" y="707780"/>
            <a:ext cx="4343400" cy="482407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B0D007-F6AF-4170-90AE-E5688A71E9F0}"/>
              </a:ext>
            </a:extLst>
          </p:cNvPr>
          <p:cNvSpPr txBox="1"/>
          <p:nvPr/>
        </p:nvSpPr>
        <p:spPr>
          <a:xfrm>
            <a:off x="4788591" y="2514600"/>
            <a:ext cx="26148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Agency FB" panose="020B0503020202020204" pitchFamily="34" charset="0"/>
              </a:rPr>
              <a:t>Ci affidiamo ad un</a:t>
            </a:r>
          </a:p>
          <a:p>
            <a:pPr algn="ctr"/>
            <a:r>
              <a:rPr lang="it-IT" sz="4800" dirty="0">
                <a:solidFill>
                  <a:srgbClr val="FF0000"/>
                </a:solidFill>
                <a:latin typeface="Agency FB" panose="020B0503020202020204" pitchFamily="34" charset="0"/>
              </a:rPr>
              <a:t>esposimetro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53B5B41-C30F-4BC1-B61A-F1955DD7995E}"/>
              </a:ext>
            </a:extLst>
          </p:cNvPr>
          <p:cNvSpPr txBox="1"/>
          <p:nvPr/>
        </p:nvSpPr>
        <p:spPr>
          <a:xfrm>
            <a:off x="1184184" y="5965554"/>
            <a:ext cx="288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Agency FB" panose="020B0503020202020204" pitchFamily="34" charset="0"/>
              </a:rPr>
              <a:t>Esposimetro esterno a luce incidente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B36D77D-F544-46CB-A46F-BA6D8491F0F7}"/>
              </a:ext>
            </a:extLst>
          </p:cNvPr>
          <p:cNvSpPr txBox="1"/>
          <p:nvPr/>
        </p:nvSpPr>
        <p:spPr>
          <a:xfrm>
            <a:off x="8391350" y="5965554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Agency FB" panose="020B0503020202020204" pitchFamily="34" charset="0"/>
              </a:rPr>
              <a:t>Esposimetro interno a luce riflessa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D1149DF6-83D4-48AC-A7ED-DA859ED7A062}"/>
              </a:ext>
            </a:extLst>
          </p:cNvPr>
          <p:cNvSpPr/>
          <p:nvPr/>
        </p:nvSpPr>
        <p:spPr>
          <a:xfrm>
            <a:off x="7880944" y="2841876"/>
            <a:ext cx="2855033" cy="1434095"/>
          </a:xfrm>
          <a:prstGeom prst="ellipse">
            <a:avLst/>
          </a:prstGeom>
          <a:noFill/>
          <a:ln w="28575" cap="flat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822141"/>
                      <a:gd name="connsiteY0" fmla="*/ 717048 h 1434095"/>
                      <a:gd name="connsiteX1" fmla="*/ 1411071 w 2822141"/>
                      <a:gd name="connsiteY1" fmla="*/ 0 h 1434095"/>
                      <a:gd name="connsiteX2" fmla="*/ 2822142 w 2822141"/>
                      <a:gd name="connsiteY2" fmla="*/ 717048 h 1434095"/>
                      <a:gd name="connsiteX3" fmla="*/ 1411071 w 2822141"/>
                      <a:gd name="connsiteY3" fmla="*/ 1434096 h 1434095"/>
                      <a:gd name="connsiteX4" fmla="*/ 0 w 2822141"/>
                      <a:gd name="connsiteY4" fmla="*/ 717048 h 1434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22141" h="1434095" extrusionOk="0">
                        <a:moveTo>
                          <a:pt x="0" y="717048"/>
                        </a:moveTo>
                        <a:cubicBezTo>
                          <a:pt x="-33092" y="300621"/>
                          <a:pt x="572765" y="22141"/>
                          <a:pt x="1411071" y="0"/>
                        </a:cubicBezTo>
                        <a:cubicBezTo>
                          <a:pt x="2206252" y="3341"/>
                          <a:pt x="2783932" y="322248"/>
                          <a:pt x="2822142" y="717048"/>
                        </a:cubicBezTo>
                        <a:cubicBezTo>
                          <a:pt x="2771282" y="1162731"/>
                          <a:pt x="2174355" y="1522693"/>
                          <a:pt x="1411071" y="1434096"/>
                        </a:cubicBezTo>
                        <a:cubicBezTo>
                          <a:pt x="601522" y="1417553"/>
                          <a:pt x="45714" y="1134906"/>
                          <a:pt x="0" y="71704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42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onitor, nero, schermo, sedendo&#10;&#10;Descrizione generata automaticamente">
            <a:extLst>
              <a:ext uri="{FF2B5EF4-FFF2-40B4-BE49-F238E27FC236}">
                <a16:creationId xmlns:a16="http://schemas.microsoft.com/office/drawing/2014/main" id="{BBED0038-802B-4FEE-9334-EFDA93E50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1"/>
          <a:stretch/>
        </p:blipFill>
        <p:spPr>
          <a:xfrm>
            <a:off x="1213924" y="443984"/>
            <a:ext cx="3015175" cy="529681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4D6931-9FB9-4B72-9DA7-FB0FF5178040}"/>
              </a:ext>
            </a:extLst>
          </p:cNvPr>
          <p:cNvSpPr txBox="1"/>
          <p:nvPr/>
        </p:nvSpPr>
        <p:spPr>
          <a:xfrm>
            <a:off x="1394064" y="6044684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gency FB" panose="020B0503020202020204" pitchFamily="34" charset="0"/>
              </a:rPr>
              <a:t>APP CHE SIMULA UN ESPOSIMETRO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EE719C1-F527-4518-9BC3-133C3D6C2607}"/>
              </a:ext>
            </a:extLst>
          </p:cNvPr>
          <p:cNvCxnSpPr/>
          <p:nvPr/>
        </p:nvCxnSpPr>
        <p:spPr>
          <a:xfrm>
            <a:off x="5898663" y="342067"/>
            <a:ext cx="0" cy="6065408"/>
          </a:xfrm>
          <a:prstGeom prst="straightConnector1">
            <a:avLst/>
          </a:prstGeom>
          <a:noFill/>
          <a:ln w="12701" cap="flat">
            <a:solidFill>
              <a:srgbClr val="FF0000"/>
            </a:solidFill>
            <a:prstDash val="solid"/>
            <a:miter/>
          </a:ln>
        </p:spPr>
      </p:cxnSp>
      <p:sp>
        <p:nvSpPr>
          <p:cNvPr id="8" name="CasellaDiTesto 3">
            <a:extLst>
              <a:ext uri="{FF2B5EF4-FFF2-40B4-BE49-F238E27FC236}">
                <a16:creationId xmlns:a16="http://schemas.microsoft.com/office/drawing/2014/main" id="{37AF8CAC-0581-44BD-955A-FEED37732835}"/>
              </a:ext>
            </a:extLst>
          </p:cNvPr>
          <p:cNvSpPr txBox="1"/>
          <p:nvPr/>
        </p:nvSpPr>
        <p:spPr>
          <a:xfrm>
            <a:off x="6226967" y="386269"/>
            <a:ext cx="5463037" cy="55717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É uno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strumento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in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grado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di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misurare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la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quantitá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di luce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che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cade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su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un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determinato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punto o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riflessa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da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esso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 e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che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suggerisce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uno o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piú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parametri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di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scatto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ideali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Agency FB" pitchFamily="34"/>
            </a:endParaRPr>
          </a:p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Puó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essere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esterno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o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parte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di una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fotocamera</a:t>
            </a:r>
            <a:endParaRPr lang="en-GB" sz="2000" dirty="0">
              <a:solidFill>
                <a:srgbClr val="000000"/>
              </a:solidFill>
              <a:latin typeface="Agency FB" pitchFamily="34"/>
            </a:endParaRPr>
          </a:p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É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presente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in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tutte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le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fotocamere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attuali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, da quelle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degli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smartphone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alle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medio-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formato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da studio</a:t>
            </a:r>
          </a:p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L’esposimetro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interno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é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sempre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a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misurazione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di luce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riflessa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e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puó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essere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facilmente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ingannato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dal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colore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dell’oggetto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o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dello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sfondo</a:t>
            </a:r>
            <a:endParaRPr lang="en-GB" sz="2000" dirty="0">
              <a:solidFill>
                <a:srgbClr val="000000"/>
              </a:solidFill>
              <a:latin typeface="Agency FB" pitchFamily="34"/>
            </a:endParaRPr>
          </a:p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Quello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esterno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é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piú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preciso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e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viene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usato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gency FB" pitchFamily="34"/>
              </a:rPr>
              <a:t>principalmente</a:t>
            </a:r>
            <a:r>
              <a:rPr lang="en-GB" sz="2000" dirty="0">
                <a:solidFill>
                  <a:srgbClr val="000000"/>
                </a:solidFill>
                <a:latin typeface="Agency FB" pitchFamily="34"/>
              </a:rPr>
              <a:t> in studio </a:t>
            </a:r>
          </a:p>
          <a:p>
            <a:pPr marR="0" lvl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325487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in giù 6">
            <a:extLst>
              <a:ext uri="{FF2B5EF4-FFF2-40B4-BE49-F238E27FC236}">
                <a16:creationId xmlns:a16="http://schemas.microsoft.com/office/drawing/2014/main" id="{4F371310-0340-416E-AA96-74F1F41A417E}"/>
              </a:ext>
            </a:extLst>
          </p:cNvPr>
          <p:cNvSpPr/>
          <p:nvPr/>
        </p:nvSpPr>
        <p:spPr>
          <a:xfrm rot="1850469">
            <a:off x="4191461" y="442261"/>
            <a:ext cx="3568646" cy="4247244"/>
          </a:xfrm>
          <a:prstGeom prst="downArrow">
            <a:avLst/>
          </a:prstGeom>
          <a:gradFill>
            <a:gsLst>
              <a:gs pos="0">
                <a:srgbClr val="FFFFE5"/>
              </a:gs>
              <a:gs pos="100000">
                <a:schemeClr val="bg1"/>
              </a:gs>
            </a:gsLst>
            <a:lin ang="27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291FA0-8C70-4CC1-B186-912EC408F244}"/>
              </a:ext>
            </a:extLst>
          </p:cNvPr>
          <p:cNvSpPr txBox="1"/>
          <p:nvPr/>
        </p:nvSpPr>
        <p:spPr>
          <a:xfrm>
            <a:off x="4957219" y="6131492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gency FB" panose="020B0503020202020204" pitchFamily="34" charset="0"/>
              </a:rPr>
              <a:t>Esposizione corretta</a:t>
            </a:r>
          </a:p>
        </p:txBody>
      </p:sp>
      <p:pic>
        <p:nvPicPr>
          <p:cNvPr id="6" name="Elemento grafico 5" descr="Fotocamera">
            <a:extLst>
              <a:ext uri="{FF2B5EF4-FFF2-40B4-BE49-F238E27FC236}">
                <a16:creationId xmlns:a16="http://schemas.microsoft.com/office/drawing/2014/main" id="{4931F86E-2BA1-4316-A03E-12AC4922F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018" y="4968240"/>
            <a:ext cx="914400" cy="914400"/>
          </a:xfrm>
          <a:prstGeom prst="rect">
            <a:avLst/>
          </a:prstGeom>
        </p:spPr>
      </p:pic>
      <p:pic>
        <p:nvPicPr>
          <p:cNvPr id="9" name="Elemento grafico 8" descr="Uomo d'affari inglese">
            <a:extLst>
              <a:ext uri="{FF2B5EF4-FFF2-40B4-BE49-F238E27FC236}">
                <a16:creationId xmlns:a16="http://schemas.microsoft.com/office/drawing/2014/main" id="{8A6D405D-42B6-4E68-85D7-2054AC565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2458" y="1886383"/>
            <a:ext cx="758960" cy="2077407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1F9DB574-CFCE-4663-8CA8-E519AD6A81B6}"/>
              </a:ext>
            </a:extLst>
          </p:cNvPr>
          <p:cNvSpPr/>
          <p:nvPr/>
        </p:nvSpPr>
        <p:spPr>
          <a:xfrm>
            <a:off x="5659360" y="5412283"/>
            <a:ext cx="269715" cy="1727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CBDFE9C3-77BE-430F-93DC-2034BDA399A8}"/>
              </a:ext>
            </a:extLst>
          </p:cNvPr>
          <p:cNvSpPr/>
          <p:nvPr/>
        </p:nvSpPr>
        <p:spPr>
          <a:xfrm>
            <a:off x="5591655" y="2774447"/>
            <a:ext cx="394705" cy="234027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589C19F1-4EA5-432C-82B3-62A71E51AEDB}"/>
              </a:ext>
            </a:extLst>
          </p:cNvPr>
          <p:cNvCxnSpPr/>
          <p:nvPr/>
        </p:nvCxnSpPr>
        <p:spPr>
          <a:xfrm>
            <a:off x="5796653" y="5805312"/>
            <a:ext cx="0" cy="2368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F4CE0DD-1637-46C7-B6B8-7531BE6CF502}"/>
              </a:ext>
            </a:extLst>
          </p:cNvPr>
          <p:cNvSpPr txBox="1"/>
          <p:nvPr/>
        </p:nvSpPr>
        <p:spPr>
          <a:xfrm>
            <a:off x="5682044" y="599097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0</a:t>
            </a:r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A5BC0362-5684-47C0-A2DF-97F0EBD11738}"/>
              </a:ext>
            </a:extLst>
          </p:cNvPr>
          <p:cNvSpPr/>
          <p:nvPr/>
        </p:nvSpPr>
        <p:spPr>
          <a:xfrm rot="1850469">
            <a:off x="440722" y="399064"/>
            <a:ext cx="3568646" cy="4247244"/>
          </a:xfrm>
          <a:prstGeom prst="downArrow">
            <a:avLst/>
          </a:prstGeom>
          <a:gradFill>
            <a:gsLst>
              <a:gs pos="0">
                <a:srgbClr val="FFFFE5"/>
              </a:gs>
              <a:gs pos="100000">
                <a:schemeClr val="bg1"/>
              </a:gs>
            </a:gsLst>
            <a:lin ang="27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Elemento grafico 19" descr="Fotocamera">
            <a:extLst>
              <a:ext uri="{FF2B5EF4-FFF2-40B4-BE49-F238E27FC236}">
                <a16:creationId xmlns:a16="http://schemas.microsoft.com/office/drawing/2014/main" id="{02C3FD88-A5DF-498D-952E-610E01FAE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2406" y="4992799"/>
            <a:ext cx="914400" cy="914400"/>
          </a:xfrm>
          <a:prstGeom prst="rect">
            <a:avLst/>
          </a:prstGeom>
        </p:spPr>
      </p:pic>
      <p:pic>
        <p:nvPicPr>
          <p:cNvPr id="21" name="Elemento grafico 20" descr="Giovane donna cinese">
            <a:extLst>
              <a:ext uri="{FF2B5EF4-FFF2-40B4-BE49-F238E27FC236}">
                <a16:creationId xmlns:a16="http://schemas.microsoft.com/office/drawing/2014/main" id="{EF104523-C36A-43C1-811C-2DD9C61F9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660" y="1886580"/>
            <a:ext cx="710862" cy="2025364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0AD9D1F0-3E48-4BBD-BC09-EEE710DC1E0A}"/>
              </a:ext>
            </a:extLst>
          </p:cNvPr>
          <p:cNvSpPr/>
          <p:nvPr/>
        </p:nvSpPr>
        <p:spPr>
          <a:xfrm>
            <a:off x="1934748" y="5436842"/>
            <a:ext cx="269715" cy="1727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in giù 22">
            <a:extLst>
              <a:ext uri="{FF2B5EF4-FFF2-40B4-BE49-F238E27FC236}">
                <a16:creationId xmlns:a16="http://schemas.microsoft.com/office/drawing/2014/main" id="{F0FF536C-4E99-4C34-884D-47B8CACEE2CD}"/>
              </a:ext>
            </a:extLst>
          </p:cNvPr>
          <p:cNvSpPr/>
          <p:nvPr/>
        </p:nvSpPr>
        <p:spPr>
          <a:xfrm>
            <a:off x="1867043" y="2799006"/>
            <a:ext cx="394705" cy="2340272"/>
          </a:xfrm>
          <a:prstGeom prst="downArrow">
            <a:avLst/>
          </a:prstGeom>
          <a:solidFill>
            <a:srgbClr val="7777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CC691EE-B1C9-4E24-A3C3-93991595F0CA}"/>
              </a:ext>
            </a:extLst>
          </p:cNvPr>
          <p:cNvCxnSpPr>
            <a:cxnSpLocks/>
          </p:cNvCxnSpPr>
          <p:nvPr/>
        </p:nvCxnSpPr>
        <p:spPr>
          <a:xfrm>
            <a:off x="1341997" y="5964871"/>
            <a:ext cx="144067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8036606D-A144-463F-BC2F-F0BAA7DECF89}"/>
              </a:ext>
            </a:extLst>
          </p:cNvPr>
          <p:cNvCxnSpPr>
            <a:cxnSpLocks/>
          </p:cNvCxnSpPr>
          <p:nvPr/>
        </p:nvCxnSpPr>
        <p:spPr>
          <a:xfrm>
            <a:off x="2077552" y="5839881"/>
            <a:ext cx="0" cy="2368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9F3D8D7B-A8A2-4672-8027-F40BC352C567}"/>
              </a:ext>
            </a:extLst>
          </p:cNvPr>
          <p:cNvSpPr/>
          <p:nvPr/>
        </p:nvSpPr>
        <p:spPr>
          <a:xfrm rot="1850469">
            <a:off x="8492335" y="464122"/>
            <a:ext cx="3568646" cy="4247244"/>
          </a:xfrm>
          <a:prstGeom prst="downArrow">
            <a:avLst/>
          </a:prstGeom>
          <a:gradFill>
            <a:gsLst>
              <a:gs pos="0">
                <a:srgbClr val="FFFFE5"/>
              </a:gs>
              <a:gs pos="100000">
                <a:schemeClr val="bg1"/>
              </a:gs>
            </a:gsLst>
            <a:lin ang="27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Elemento grafico 26" descr="Fotocamera">
            <a:extLst>
              <a:ext uri="{FF2B5EF4-FFF2-40B4-BE49-F238E27FC236}">
                <a16:creationId xmlns:a16="http://schemas.microsoft.com/office/drawing/2014/main" id="{F488A938-A53A-4E13-BD7F-23DE7DC7A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0908" y="4968240"/>
            <a:ext cx="914400" cy="914400"/>
          </a:xfrm>
          <a:prstGeom prst="rect">
            <a:avLst/>
          </a:prstGeom>
        </p:spPr>
      </p:pic>
      <p:pic>
        <p:nvPicPr>
          <p:cNvPr id="28" name="Elemento grafico 27" descr="Donna che sorride">
            <a:extLst>
              <a:ext uri="{FF2B5EF4-FFF2-40B4-BE49-F238E27FC236}">
                <a16:creationId xmlns:a16="http://schemas.microsoft.com/office/drawing/2014/main" id="{D0D3627A-8DAD-4C36-BF6D-E0D480C4A9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2157" y="1886384"/>
            <a:ext cx="645599" cy="2019146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719ED093-3723-4968-B370-E0E3ADDC5F66}"/>
              </a:ext>
            </a:extLst>
          </p:cNvPr>
          <p:cNvSpPr/>
          <p:nvPr/>
        </p:nvSpPr>
        <p:spPr>
          <a:xfrm>
            <a:off x="10173250" y="5412283"/>
            <a:ext cx="269715" cy="1727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in giù 29">
            <a:extLst>
              <a:ext uri="{FF2B5EF4-FFF2-40B4-BE49-F238E27FC236}">
                <a16:creationId xmlns:a16="http://schemas.microsoft.com/office/drawing/2014/main" id="{419E9634-AB2A-4182-A725-435B304CBB4C}"/>
              </a:ext>
            </a:extLst>
          </p:cNvPr>
          <p:cNvSpPr/>
          <p:nvPr/>
        </p:nvSpPr>
        <p:spPr>
          <a:xfrm>
            <a:off x="10105545" y="2774447"/>
            <a:ext cx="394705" cy="234027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CC1DFBD5-75B1-45E9-A4D4-96A0E8367F51}"/>
              </a:ext>
            </a:extLst>
          </p:cNvPr>
          <p:cNvCxnSpPr/>
          <p:nvPr/>
        </p:nvCxnSpPr>
        <p:spPr>
          <a:xfrm>
            <a:off x="9931428" y="5930302"/>
            <a:ext cx="7696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6E58CE7E-7FA1-4DE2-895B-C9B382958B38}"/>
              </a:ext>
            </a:extLst>
          </p:cNvPr>
          <p:cNvCxnSpPr/>
          <p:nvPr/>
        </p:nvCxnSpPr>
        <p:spPr>
          <a:xfrm>
            <a:off x="10326133" y="5805312"/>
            <a:ext cx="0" cy="2368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EDF8C94-26B4-4AC4-9B18-9F235EFB013D}"/>
              </a:ext>
            </a:extLst>
          </p:cNvPr>
          <p:cNvSpPr txBox="1"/>
          <p:nvPr/>
        </p:nvSpPr>
        <p:spPr>
          <a:xfrm>
            <a:off x="1962089" y="6021958"/>
            <a:ext cx="242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0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6050C2A-412E-4363-A03D-5B8AE6540EFA}"/>
              </a:ext>
            </a:extLst>
          </p:cNvPr>
          <p:cNvSpPr txBox="1"/>
          <p:nvPr/>
        </p:nvSpPr>
        <p:spPr>
          <a:xfrm>
            <a:off x="10210670" y="599097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0</a:t>
            </a:r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807C3594-E255-40CA-908A-DFAF5F1859CA}"/>
              </a:ext>
            </a:extLst>
          </p:cNvPr>
          <p:cNvCxnSpPr>
            <a:cxnSpLocks/>
          </p:cNvCxnSpPr>
          <p:nvPr/>
        </p:nvCxnSpPr>
        <p:spPr>
          <a:xfrm flipH="1">
            <a:off x="1749035" y="6044391"/>
            <a:ext cx="314662" cy="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A1140B6B-C381-436B-AF9F-196EF60B3F2B}"/>
              </a:ext>
            </a:extLst>
          </p:cNvPr>
          <p:cNvCxnSpPr>
            <a:cxnSpLocks/>
          </p:cNvCxnSpPr>
          <p:nvPr/>
        </p:nvCxnSpPr>
        <p:spPr>
          <a:xfrm>
            <a:off x="5063158" y="5930302"/>
            <a:ext cx="144067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1EAD5351-3774-4928-BA8A-4E1F32EBC81D}"/>
              </a:ext>
            </a:extLst>
          </p:cNvPr>
          <p:cNvCxnSpPr>
            <a:cxnSpLocks/>
          </p:cNvCxnSpPr>
          <p:nvPr/>
        </p:nvCxnSpPr>
        <p:spPr>
          <a:xfrm>
            <a:off x="5798713" y="5805312"/>
            <a:ext cx="0" cy="2368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D76E29AA-3B0B-46FB-AA90-B480CF0BA901}"/>
              </a:ext>
            </a:extLst>
          </p:cNvPr>
          <p:cNvCxnSpPr>
            <a:cxnSpLocks/>
          </p:cNvCxnSpPr>
          <p:nvPr/>
        </p:nvCxnSpPr>
        <p:spPr>
          <a:xfrm>
            <a:off x="9528909" y="5930302"/>
            <a:ext cx="144067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19235DBA-17DE-4131-8346-6AB04472785A}"/>
              </a:ext>
            </a:extLst>
          </p:cNvPr>
          <p:cNvCxnSpPr>
            <a:cxnSpLocks/>
          </p:cNvCxnSpPr>
          <p:nvPr/>
        </p:nvCxnSpPr>
        <p:spPr>
          <a:xfrm>
            <a:off x="10328457" y="5805312"/>
            <a:ext cx="0" cy="2368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9A788800-6F8A-468D-8C14-50E401B8F0F6}"/>
              </a:ext>
            </a:extLst>
          </p:cNvPr>
          <p:cNvCxnSpPr>
            <a:cxnSpLocks/>
          </p:cNvCxnSpPr>
          <p:nvPr/>
        </p:nvCxnSpPr>
        <p:spPr>
          <a:xfrm flipH="1">
            <a:off x="10346833" y="6016768"/>
            <a:ext cx="314662" cy="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3543CB13-3BA8-45E4-9A1B-CC89D7C07983}"/>
              </a:ext>
            </a:extLst>
          </p:cNvPr>
          <p:cNvSpPr txBox="1"/>
          <p:nvPr/>
        </p:nvSpPr>
        <p:spPr>
          <a:xfrm>
            <a:off x="4858635" y="513695"/>
            <a:ext cx="188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Agency FB" panose="020B0503020202020204" pitchFamily="34" charset="0"/>
              </a:rPr>
              <a:t>Luce sul soggetto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FBBFA3F-53BA-47DA-B28C-635AE87F379F}"/>
              </a:ext>
            </a:extLst>
          </p:cNvPr>
          <p:cNvSpPr txBox="1"/>
          <p:nvPr/>
        </p:nvSpPr>
        <p:spPr>
          <a:xfrm>
            <a:off x="2106945" y="447293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gency FB" panose="020B0503020202020204" pitchFamily="34" charset="0"/>
              </a:rPr>
              <a:t>Luce riflessa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B75BC001-FA06-4534-A754-19222B2EC991}"/>
              </a:ext>
            </a:extLst>
          </p:cNvPr>
          <p:cNvSpPr txBox="1"/>
          <p:nvPr/>
        </p:nvSpPr>
        <p:spPr>
          <a:xfrm>
            <a:off x="5832868" y="444837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gency FB" panose="020B0503020202020204" pitchFamily="34" charset="0"/>
              </a:rPr>
              <a:t>Luce riflessa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BE6EF23C-E64C-40C4-BB43-48A2CA550ABC}"/>
              </a:ext>
            </a:extLst>
          </p:cNvPr>
          <p:cNvSpPr txBox="1"/>
          <p:nvPr/>
        </p:nvSpPr>
        <p:spPr>
          <a:xfrm>
            <a:off x="10346574" y="446993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gency FB" panose="020B0503020202020204" pitchFamily="34" charset="0"/>
              </a:rPr>
              <a:t>Luce riflessa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A5DF818B-CF21-4B96-9C63-F382CE0274FC}"/>
              </a:ext>
            </a:extLst>
          </p:cNvPr>
          <p:cNvSpPr txBox="1"/>
          <p:nvPr/>
        </p:nvSpPr>
        <p:spPr>
          <a:xfrm>
            <a:off x="977741" y="6099137"/>
            <a:ext cx="216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Agency FB" panose="020B0503020202020204" pitchFamily="34" charset="0"/>
              </a:rPr>
              <a:t>L’esposimetro suggerisce</a:t>
            </a:r>
          </a:p>
          <a:p>
            <a:pPr algn="ctr"/>
            <a:r>
              <a:rPr lang="it-IT" dirty="0">
                <a:latin typeface="Agency FB" panose="020B0503020202020204" pitchFamily="34" charset="0"/>
              </a:rPr>
              <a:t>di sovraesporre il soggetto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12928EAA-938D-4EEB-BD0F-779323F00D73}"/>
              </a:ext>
            </a:extLst>
          </p:cNvPr>
          <p:cNvSpPr txBox="1"/>
          <p:nvPr/>
        </p:nvSpPr>
        <p:spPr>
          <a:xfrm>
            <a:off x="9280416" y="6099136"/>
            <a:ext cx="21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Agency FB" panose="020B0503020202020204" pitchFamily="34" charset="0"/>
              </a:rPr>
              <a:t>L’esposimetro suggerisce</a:t>
            </a:r>
          </a:p>
          <a:p>
            <a:pPr algn="ctr"/>
            <a:r>
              <a:rPr lang="it-IT" dirty="0">
                <a:latin typeface="Agency FB" panose="020B0503020202020204" pitchFamily="34" charset="0"/>
              </a:rPr>
              <a:t>di sottoesporre il soggetto</a:t>
            </a:r>
          </a:p>
        </p:txBody>
      </p:sp>
    </p:spTree>
    <p:extLst>
      <p:ext uri="{BB962C8B-B14F-4D97-AF65-F5344CB8AC3E}">
        <p14:creationId xmlns:p14="http://schemas.microsoft.com/office/powerpoint/2010/main" val="3183701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A7927A3-576D-4197-A7FC-66D79BCF5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4" r="32873"/>
          <a:stretch/>
        </p:blipFill>
        <p:spPr>
          <a:xfrm>
            <a:off x="457200" y="583340"/>
            <a:ext cx="3238500" cy="4351338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FB8C579-C886-470D-BFD6-7337B7549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5" t="-1690" r="29241" b="178"/>
          <a:stretch/>
        </p:blipFill>
        <p:spPr>
          <a:xfrm>
            <a:off x="8103871" y="513758"/>
            <a:ext cx="3630929" cy="442092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B8B9A34-B5C1-4102-83F7-6043D01E64C2}"/>
              </a:ext>
            </a:extLst>
          </p:cNvPr>
          <p:cNvSpPr txBox="1"/>
          <p:nvPr/>
        </p:nvSpPr>
        <p:spPr>
          <a:xfrm>
            <a:off x="4309764" y="5522290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gency FB" panose="020B0503020202020204" pitchFamily="34" charset="0"/>
              </a:rPr>
              <a:t>Foto scattata in automatico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04C224-D829-4747-BD24-F463B4C0B585}"/>
              </a:ext>
            </a:extLst>
          </p:cNvPr>
          <p:cNvSpPr txBox="1"/>
          <p:nvPr/>
        </p:nvSpPr>
        <p:spPr>
          <a:xfrm>
            <a:off x="289560" y="5460086"/>
            <a:ext cx="3573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gency FB" panose="020B0503020202020204" pitchFamily="34" charset="0"/>
              </a:rPr>
              <a:t>Foto scattata in </a:t>
            </a:r>
            <a:r>
              <a:rPr lang="it-IT" dirty="0" err="1">
                <a:latin typeface="Agency FB" panose="020B0503020202020204" pitchFamily="34" charset="0"/>
              </a:rPr>
              <a:t>modalitá</a:t>
            </a:r>
            <a:r>
              <a:rPr lang="it-IT" dirty="0">
                <a:latin typeface="Agency FB" panose="020B0503020202020204" pitchFamily="34" charset="0"/>
              </a:rPr>
              <a:t> a </a:t>
            </a:r>
            <a:r>
              <a:rPr lang="it-IT" dirty="0" err="1">
                <a:latin typeface="Agency FB" panose="020B0503020202020204" pitchFamily="34" charset="0"/>
              </a:rPr>
              <a:t>prioritá</a:t>
            </a:r>
            <a:r>
              <a:rPr lang="it-IT" dirty="0">
                <a:latin typeface="Agency FB" panose="020B0503020202020204" pitchFamily="34" charset="0"/>
              </a:rPr>
              <a:t> di tempi usando misurazione area centrale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C60C81-8A47-41B4-AFF9-A0E990C9816D}"/>
              </a:ext>
            </a:extLst>
          </p:cNvPr>
          <p:cNvSpPr txBox="1"/>
          <p:nvPr/>
        </p:nvSpPr>
        <p:spPr>
          <a:xfrm>
            <a:off x="8103870" y="5460086"/>
            <a:ext cx="363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gency FB" panose="020B0503020202020204" pitchFamily="34" charset="0"/>
              </a:rPr>
              <a:t>Foto scattata in </a:t>
            </a:r>
            <a:r>
              <a:rPr lang="it-IT" dirty="0" err="1">
                <a:latin typeface="Agency FB" panose="020B0503020202020204" pitchFamily="34" charset="0"/>
              </a:rPr>
              <a:t>modalitá</a:t>
            </a:r>
            <a:r>
              <a:rPr lang="it-IT" dirty="0">
                <a:latin typeface="Agency FB" panose="020B0503020202020204" pitchFamily="34" charset="0"/>
              </a:rPr>
              <a:t> Manuale con parametri suggeriti dall’esposimetro esterno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8255E8D-3D59-41A3-B9C6-4FB6D821F69F}"/>
              </a:ext>
            </a:extLst>
          </p:cNvPr>
          <p:cNvSpPr txBox="1"/>
          <p:nvPr/>
        </p:nvSpPr>
        <p:spPr>
          <a:xfrm>
            <a:off x="1294826" y="466421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latin typeface="Agency FB" panose="020B0503020202020204" pitchFamily="34" charset="0"/>
              </a:rPr>
              <a:t>F 2.8 - 1/1000 - </a:t>
            </a:r>
            <a:r>
              <a:rPr lang="it-IT" sz="1400" dirty="0" err="1">
                <a:latin typeface="Agency FB" panose="020B0503020202020204" pitchFamily="34" charset="0"/>
              </a:rPr>
              <a:t>iso</a:t>
            </a:r>
            <a:r>
              <a:rPr lang="it-IT" sz="1400" dirty="0">
                <a:latin typeface="Agency FB" panose="020B0503020202020204" pitchFamily="34" charset="0"/>
              </a:rPr>
              <a:t> 1000</a:t>
            </a:r>
          </a:p>
        </p:txBody>
      </p:sp>
      <p:pic>
        <p:nvPicPr>
          <p:cNvPr id="16" name="Immagine 15" descr="Immagine che contiene acqua, aria&#10;&#10;Descrizione generata automaticamente">
            <a:extLst>
              <a:ext uri="{FF2B5EF4-FFF2-40B4-BE49-F238E27FC236}">
                <a16:creationId xmlns:a16="http://schemas.microsoft.com/office/drawing/2014/main" id="{D2E919A7-ABD2-4D27-B977-246EE8F408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6" t="-85" r="25507" b="-238"/>
          <a:stretch/>
        </p:blipFill>
        <p:spPr>
          <a:xfrm>
            <a:off x="4112895" y="583340"/>
            <a:ext cx="3632238" cy="435133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0AA762B-0D04-4232-9D68-4E262137C6A2}"/>
              </a:ext>
            </a:extLst>
          </p:cNvPr>
          <p:cNvSpPr txBox="1"/>
          <p:nvPr/>
        </p:nvSpPr>
        <p:spPr>
          <a:xfrm>
            <a:off x="5188266" y="4580419"/>
            <a:ext cx="148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latin typeface="Agency FB" panose="020B0503020202020204" pitchFamily="34" charset="0"/>
              </a:rPr>
              <a:t>F 4,5 – 1/100 – </a:t>
            </a:r>
            <a:r>
              <a:rPr lang="it-IT" sz="1400" dirty="0" err="1">
                <a:latin typeface="Agency FB" panose="020B0503020202020204" pitchFamily="34" charset="0"/>
              </a:rPr>
              <a:t>iso</a:t>
            </a:r>
            <a:r>
              <a:rPr lang="it-IT" sz="1400" dirty="0">
                <a:latin typeface="Agency FB" panose="020B0503020202020204" pitchFamily="34" charset="0"/>
              </a:rPr>
              <a:t> 400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D330D6B-4DE7-4BA3-A148-39616BBABE8D}"/>
              </a:ext>
            </a:extLst>
          </p:cNvPr>
          <p:cNvSpPr txBox="1"/>
          <p:nvPr/>
        </p:nvSpPr>
        <p:spPr>
          <a:xfrm>
            <a:off x="9159351" y="4626901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gency FB" panose="020B0503020202020204" pitchFamily="34" charset="0"/>
              </a:rPr>
              <a:t>F 2.8 – 1/125 – </a:t>
            </a:r>
            <a:r>
              <a:rPr lang="it-IT" sz="1400" dirty="0" err="1">
                <a:latin typeface="Agency FB" panose="020B0503020202020204" pitchFamily="34" charset="0"/>
              </a:rPr>
              <a:t>iso</a:t>
            </a:r>
            <a:r>
              <a:rPr lang="it-IT" sz="1400" dirty="0">
                <a:latin typeface="Agency FB" panose="020B0503020202020204" pitchFamily="34" charset="0"/>
              </a:rPr>
              <a:t> 1000</a:t>
            </a:r>
          </a:p>
        </p:txBody>
      </p:sp>
    </p:spTree>
    <p:extLst>
      <p:ext uri="{BB962C8B-B14F-4D97-AF65-F5344CB8AC3E}">
        <p14:creationId xmlns:p14="http://schemas.microsoft.com/office/powerpoint/2010/main" val="3439012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aesaggio mattutino di una foresta">
            <a:extLst>
              <a:ext uri="{FF2B5EF4-FFF2-40B4-BE49-F238E27FC236}">
                <a16:creationId xmlns:a16="http://schemas.microsoft.com/office/drawing/2014/main" id="{40572E8C-8CA2-47C3-B43B-60DC8D6F59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5730"/>
          <a:stretch>
            <a:fillRect/>
          </a:stretch>
        </p:blipFill>
        <p:spPr>
          <a:xfrm>
            <a:off x="18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6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FC7094B6-3EBF-44CC-B036-37C1148A6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031" y="6047338"/>
            <a:ext cx="1860639" cy="5748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10">
            <a:extLst>
              <a:ext uri="{FF2B5EF4-FFF2-40B4-BE49-F238E27FC236}">
                <a16:creationId xmlns:a16="http://schemas.microsoft.com/office/drawing/2014/main" id="{BFD8B592-A6E2-4375-B97F-4A160F2BCFB4}"/>
              </a:ext>
            </a:extLst>
          </p:cNvPr>
          <p:cNvSpPr txBox="1"/>
          <p:nvPr/>
        </p:nvSpPr>
        <p:spPr>
          <a:xfrm>
            <a:off x="3950518" y="440265"/>
            <a:ext cx="140615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temperatura</a:t>
            </a: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gency FB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(</a:t>
            </a:r>
            <a:r>
              <a:rPr lang="en-GB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colore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)</a:t>
            </a: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6" name="CasellaDiTesto 11">
            <a:extLst>
              <a:ext uri="{FF2B5EF4-FFF2-40B4-BE49-F238E27FC236}">
                <a16:creationId xmlns:a16="http://schemas.microsoft.com/office/drawing/2014/main" id="{02DF168C-E842-4FA9-9835-F7B55B42414E}"/>
              </a:ext>
            </a:extLst>
          </p:cNvPr>
          <p:cNvSpPr txBox="1"/>
          <p:nvPr/>
        </p:nvSpPr>
        <p:spPr>
          <a:xfrm>
            <a:off x="9587173" y="2421477"/>
            <a:ext cx="2280065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dobe Handwriting Ernie" pitchFamily="66"/>
              </a:rPr>
              <a:t>Caratteristiche della luce in ambito fotografico</a:t>
            </a:r>
            <a:endParaRPr lang="it-IT" sz="2400" b="0" i="0" u="none" strike="noStrike" kern="1200" cap="none" spc="0" baseline="0">
              <a:solidFill>
                <a:srgbClr val="FFFFFF"/>
              </a:solidFill>
              <a:uFillTx/>
              <a:latin typeface="Adobe Handwriting Ernie" pitchFamily="66"/>
            </a:endParaRPr>
          </a:p>
        </p:txBody>
      </p:sp>
      <p:pic>
        <p:nvPicPr>
          <p:cNvPr id="7" name="Immagine 6" descr="Immagine che contiene dispositivo&#10;&#10;Descrizione generata automaticamente">
            <a:extLst>
              <a:ext uri="{FF2B5EF4-FFF2-40B4-BE49-F238E27FC236}">
                <a16:creationId xmlns:a16="http://schemas.microsoft.com/office/drawing/2014/main" id="{B28D34FE-0AE3-48DB-A850-53F236DB9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77" y="279796"/>
            <a:ext cx="1204972" cy="967272"/>
          </a:xfrm>
          <a:prstGeom prst="rect">
            <a:avLst/>
          </a:prstGeom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707515-2E06-4DAF-AD05-AA84EC305854}"/>
              </a:ext>
            </a:extLst>
          </p:cNvPr>
          <p:cNvSpPr txBox="1"/>
          <p:nvPr/>
        </p:nvSpPr>
        <p:spPr>
          <a:xfrm>
            <a:off x="3096621" y="3059668"/>
            <a:ext cx="599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gency FB" panose="020B0503020202020204" pitchFamily="34" charset="0"/>
              </a:rPr>
              <a:t>Nel prossimo capitolo vedremo le varie </a:t>
            </a:r>
            <a:r>
              <a:rPr lang="it-IT" dirty="0" err="1">
                <a:latin typeface="Agency FB" panose="020B0503020202020204" pitchFamily="34" charset="0"/>
              </a:rPr>
              <a:t>modalitá</a:t>
            </a:r>
            <a:r>
              <a:rPr lang="it-IT" dirty="0">
                <a:latin typeface="Agency FB" panose="020B0503020202020204" pitchFamily="34" charset="0"/>
              </a:rPr>
              <a:t> di misurazione dell’esposizione</a:t>
            </a:r>
          </a:p>
        </p:txBody>
      </p:sp>
    </p:spTree>
    <p:extLst>
      <p:ext uri="{BB962C8B-B14F-4D97-AF65-F5344CB8AC3E}">
        <p14:creationId xmlns:p14="http://schemas.microsoft.com/office/powerpoint/2010/main" val="3239259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aesaggio mattutino di una foresta">
            <a:extLst>
              <a:ext uri="{FF2B5EF4-FFF2-40B4-BE49-F238E27FC236}">
                <a16:creationId xmlns:a16="http://schemas.microsoft.com/office/drawing/2014/main" id="{3BEF8004-3F59-4887-BAD4-1ADE69FC7F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5730"/>
          <a:stretch>
            <a:fillRect/>
          </a:stretch>
        </p:blipFill>
        <p:spPr>
          <a:xfrm>
            <a:off x="18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6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AC0217B7-3D11-4F3A-BD7D-3AFFADBE4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031" y="6047338"/>
            <a:ext cx="1860639" cy="57486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Connettore diritto 5">
            <a:extLst>
              <a:ext uri="{FF2B5EF4-FFF2-40B4-BE49-F238E27FC236}">
                <a16:creationId xmlns:a16="http://schemas.microsoft.com/office/drawing/2014/main" id="{687D5A1D-C0D1-44A4-BEC9-D575D2B307F2}"/>
              </a:ext>
            </a:extLst>
          </p:cNvPr>
          <p:cNvCxnSpPr/>
          <p:nvPr/>
        </p:nvCxnSpPr>
        <p:spPr>
          <a:xfrm flipH="1">
            <a:off x="5190564" y="1573307"/>
            <a:ext cx="2353236" cy="2635621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86CF35BD-5A15-477C-A4E5-7427DE30511E}"/>
              </a:ext>
            </a:extLst>
          </p:cNvPr>
          <p:cNvSpPr txBox="1"/>
          <p:nvPr/>
        </p:nvSpPr>
        <p:spPr>
          <a:xfrm>
            <a:off x="5286439" y="2624446"/>
            <a:ext cx="85311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direzione</a:t>
            </a:r>
          </a:p>
        </p:txBody>
      </p:sp>
      <p:sp>
        <p:nvSpPr>
          <p:cNvPr id="7" name="CasellaDiTesto 9">
            <a:extLst>
              <a:ext uri="{FF2B5EF4-FFF2-40B4-BE49-F238E27FC236}">
                <a16:creationId xmlns:a16="http://schemas.microsoft.com/office/drawing/2014/main" id="{955FC0D8-9725-4E6F-823D-E6BC576B0C16}"/>
              </a:ext>
            </a:extLst>
          </p:cNvPr>
          <p:cNvSpPr txBox="1"/>
          <p:nvPr/>
        </p:nvSpPr>
        <p:spPr>
          <a:xfrm>
            <a:off x="3950518" y="440265"/>
            <a:ext cx="140615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temperatura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(colore)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8" name="CasellaDiTesto 10">
            <a:extLst>
              <a:ext uri="{FF2B5EF4-FFF2-40B4-BE49-F238E27FC236}">
                <a16:creationId xmlns:a16="http://schemas.microsoft.com/office/drawing/2014/main" id="{92470663-AA42-4941-BBFD-8354089E76F9}"/>
              </a:ext>
            </a:extLst>
          </p:cNvPr>
          <p:cNvSpPr txBox="1"/>
          <p:nvPr/>
        </p:nvSpPr>
        <p:spPr>
          <a:xfrm>
            <a:off x="9587173" y="2421477"/>
            <a:ext cx="2280065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dobe Handwriting Ernie" pitchFamily="66"/>
              </a:rPr>
              <a:t>Caratteristiche della luce in ambito fotografico</a:t>
            </a:r>
            <a:endParaRPr lang="it-IT" sz="2400" b="0" i="0" u="none" strike="noStrike" kern="1200" cap="none" spc="0" baseline="0">
              <a:solidFill>
                <a:srgbClr val="FFFFFF"/>
              </a:solidFill>
              <a:uFillTx/>
              <a:latin typeface="Adobe Handwriting Ernie" pitchFamily="66"/>
            </a:endParaRPr>
          </a:p>
        </p:txBody>
      </p:sp>
      <p:pic>
        <p:nvPicPr>
          <p:cNvPr id="10" name="Immagine 9" descr="Immagine che contiene dispositivo&#10;&#10;Descrizione generata automaticamente">
            <a:extLst>
              <a:ext uri="{FF2B5EF4-FFF2-40B4-BE49-F238E27FC236}">
                <a16:creationId xmlns:a16="http://schemas.microsoft.com/office/drawing/2014/main" id="{F3A65824-0494-41F8-BD9B-420FA4BA1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77" y="279796"/>
            <a:ext cx="1204972" cy="967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aesaggio mattutino di una foresta">
            <a:extLst>
              <a:ext uri="{FF2B5EF4-FFF2-40B4-BE49-F238E27FC236}">
                <a16:creationId xmlns:a16="http://schemas.microsoft.com/office/drawing/2014/main" id="{7A39B1D7-CE02-4217-AF10-52CB809734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5730"/>
          <a:stretch>
            <a:fillRect/>
          </a:stretch>
        </p:blipFill>
        <p:spPr>
          <a:xfrm>
            <a:off x="18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6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DFAE4C9A-B55A-4DE5-AFC9-1F8805D70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031" y="6047338"/>
            <a:ext cx="1860639" cy="57486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Connettore diritto 5">
            <a:extLst>
              <a:ext uri="{FF2B5EF4-FFF2-40B4-BE49-F238E27FC236}">
                <a16:creationId xmlns:a16="http://schemas.microsoft.com/office/drawing/2014/main" id="{BD6D3A6C-637E-44C9-B9B0-2375CA54CDC0}"/>
              </a:ext>
            </a:extLst>
          </p:cNvPr>
          <p:cNvCxnSpPr/>
          <p:nvPr/>
        </p:nvCxnSpPr>
        <p:spPr>
          <a:xfrm flipH="1">
            <a:off x="5190564" y="1573307"/>
            <a:ext cx="2353236" cy="2635621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4E8FC477-1B62-44CB-BBDC-C7D4B3F6E5A4}"/>
              </a:ext>
            </a:extLst>
          </p:cNvPr>
          <p:cNvSpPr txBox="1"/>
          <p:nvPr/>
        </p:nvSpPr>
        <p:spPr>
          <a:xfrm>
            <a:off x="5286439" y="2624446"/>
            <a:ext cx="85311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direzione</a:t>
            </a:r>
          </a:p>
        </p:txBody>
      </p:sp>
      <p:sp>
        <p:nvSpPr>
          <p:cNvPr id="7" name="CasellaDiTesto 10">
            <a:extLst>
              <a:ext uri="{FF2B5EF4-FFF2-40B4-BE49-F238E27FC236}">
                <a16:creationId xmlns:a16="http://schemas.microsoft.com/office/drawing/2014/main" id="{236284A3-8DD2-4992-A4B4-8659E6C481DF}"/>
              </a:ext>
            </a:extLst>
          </p:cNvPr>
          <p:cNvSpPr txBox="1"/>
          <p:nvPr/>
        </p:nvSpPr>
        <p:spPr>
          <a:xfrm>
            <a:off x="3950518" y="440265"/>
            <a:ext cx="140615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temperatura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(colore)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8" name="CasellaDiTesto 11">
            <a:extLst>
              <a:ext uri="{FF2B5EF4-FFF2-40B4-BE49-F238E27FC236}">
                <a16:creationId xmlns:a16="http://schemas.microsoft.com/office/drawing/2014/main" id="{620C243F-6458-46C1-A514-B3DE51DE056A}"/>
              </a:ext>
            </a:extLst>
          </p:cNvPr>
          <p:cNvSpPr txBox="1"/>
          <p:nvPr/>
        </p:nvSpPr>
        <p:spPr>
          <a:xfrm>
            <a:off x="9587173" y="2421477"/>
            <a:ext cx="2280065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dobe Handwriting Ernie" pitchFamily="66"/>
              </a:rPr>
              <a:t>Caratteristiche della luce in ambito fotografico</a:t>
            </a:r>
            <a:endParaRPr lang="it-IT" sz="2400" b="0" i="0" u="none" strike="noStrike" kern="1200" cap="none" spc="0" baseline="0">
              <a:solidFill>
                <a:srgbClr val="FFFFFF"/>
              </a:solidFill>
              <a:uFillTx/>
              <a:latin typeface="Adobe Handwriting Ernie" pitchFamily="66"/>
            </a:endParaRPr>
          </a:p>
        </p:txBody>
      </p:sp>
      <p:sp>
        <p:nvSpPr>
          <p:cNvPr id="9" name="Rettangolo 12">
            <a:extLst>
              <a:ext uri="{FF2B5EF4-FFF2-40B4-BE49-F238E27FC236}">
                <a16:creationId xmlns:a16="http://schemas.microsoft.com/office/drawing/2014/main" id="{0F99D90D-C330-4D04-A360-37706A3C482D}"/>
              </a:ext>
            </a:extLst>
          </p:cNvPr>
          <p:cNvSpPr/>
          <p:nvPr/>
        </p:nvSpPr>
        <p:spPr>
          <a:xfrm rot="16200004">
            <a:off x="5141155" y="3164715"/>
            <a:ext cx="302821" cy="6326825"/>
          </a:xfrm>
          <a:prstGeom prst="rect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CasellaDiTesto 13">
            <a:extLst>
              <a:ext uri="{FF2B5EF4-FFF2-40B4-BE49-F238E27FC236}">
                <a16:creationId xmlns:a16="http://schemas.microsoft.com/office/drawing/2014/main" id="{BE02FDC5-805C-41C7-A036-3C52C13D1C38}"/>
              </a:ext>
            </a:extLst>
          </p:cNvPr>
          <p:cNvSpPr txBox="1"/>
          <p:nvPr/>
        </p:nvSpPr>
        <p:spPr>
          <a:xfrm>
            <a:off x="2129152" y="6136794"/>
            <a:ext cx="32252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11" name="CasellaDiTesto 14">
            <a:extLst>
              <a:ext uri="{FF2B5EF4-FFF2-40B4-BE49-F238E27FC236}">
                <a16:creationId xmlns:a16="http://schemas.microsoft.com/office/drawing/2014/main" id="{0E95769E-1B2B-4995-B3DE-CF9334A64B0B}"/>
              </a:ext>
            </a:extLst>
          </p:cNvPr>
          <p:cNvSpPr txBox="1"/>
          <p:nvPr/>
        </p:nvSpPr>
        <p:spPr>
          <a:xfrm>
            <a:off x="8119899" y="6136794"/>
            <a:ext cx="30282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</a:t>
            </a:r>
          </a:p>
        </p:txBody>
      </p:sp>
      <p:sp>
        <p:nvSpPr>
          <p:cNvPr id="12" name="CasellaDiTesto 15">
            <a:extLst>
              <a:ext uri="{FF2B5EF4-FFF2-40B4-BE49-F238E27FC236}">
                <a16:creationId xmlns:a16="http://schemas.microsoft.com/office/drawing/2014/main" id="{3C1A7D0A-3BB0-475C-B066-0FE0702A75CA}"/>
              </a:ext>
            </a:extLst>
          </p:cNvPr>
          <p:cNvSpPr txBox="1"/>
          <p:nvPr/>
        </p:nvSpPr>
        <p:spPr>
          <a:xfrm>
            <a:off x="4779395" y="5530391"/>
            <a:ext cx="89960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intensità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(quantità)</a:t>
            </a:r>
          </a:p>
        </p:txBody>
      </p:sp>
      <p:pic>
        <p:nvPicPr>
          <p:cNvPr id="13" name="Immagine 12" descr="Immagine che contiene dispositivo&#10;&#10;Descrizione generata automaticamente">
            <a:extLst>
              <a:ext uri="{FF2B5EF4-FFF2-40B4-BE49-F238E27FC236}">
                <a16:creationId xmlns:a16="http://schemas.microsoft.com/office/drawing/2014/main" id="{8A27AC1D-84C6-462D-AA0F-6E25CB117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77" y="279796"/>
            <a:ext cx="1204972" cy="967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aesaggio mattutino di una foresta">
            <a:extLst>
              <a:ext uri="{FF2B5EF4-FFF2-40B4-BE49-F238E27FC236}">
                <a16:creationId xmlns:a16="http://schemas.microsoft.com/office/drawing/2014/main" id="{48DEDF0E-1583-412C-8DCA-80AB5ADF09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5730"/>
          <a:stretch>
            <a:fillRect/>
          </a:stretch>
        </p:blipFill>
        <p:spPr>
          <a:xfrm>
            <a:off x="914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6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05670A87-EC3E-497C-AB50-783AED28F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031" y="6047338"/>
            <a:ext cx="1860639" cy="57486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Connettore diritto 5">
            <a:extLst>
              <a:ext uri="{FF2B5EF4-FFF2-40B4-BE49-F238E27FC236}">
                <a16:creationId xmlns:a16="http://schemas.microsoft.com/office/drawing/2014/main" id="{891BAFAC-3110-4618-900F-A6561FF85E61}"/>
              </a:ext>
            </a:extLst>
          </p:cNvPr>
          <p:cNvCxnSpPr/>
          <p:nvPr/>
        </p:nvCxnSpPr>
        <p:spPr>
          <a:xfrm flipH="1">
            <a:off x="5190564" y="1573307"/>
            <a:ext cx="2353236" cy="2635621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08E46E00-EC75-4F20-A02C-092D0A80D387}"/>
              </a:ext>
            </a:extLst>
          </p:cNvPr>
          <p:cNvSpPr txBox="1"/>
          <p:nvPr/>
        </p:nvSpPr>
        <p:spPr>
          <a:xfrm>
            <a:off x="5286439" y="2624446"/>
            <a:ext cx="85311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direzione</a:t>
            </a:r>
          </a:p>
        </p:txBody>
      </p:sp>
      <p:sp>
        <p:nvSpPr>
          <p:cNvPr id="6" name="Ovale 10">
            <a:extLst>
              <a:ext uri="{FF2B5EF4-FFF2-40B4-BE49-F238E27FC236}">
                <a16:creationId xmlns:a16="http://schemas.microsoft.com/office/drawing/2014/main" id="{7BE6FF15-DA78-40B3-8DD3-80E79179CF62}"/>
              </a:ext>
            </a:extLst>
          </p:cNvPr>
          <p:cNvSpPr/>
          <p:nvPr/>
        </p:nvSpPr>
        <p:spPr>
          <a:xfrm>
            <a:off x="963997" y="5542635"/>
            <a:ext cx="1009406" cy="100940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gradFill>
            <a:gsLst>
              <a:gs pos="0">
                <a:srgbClr val="FFFFFF">
                  <a:alpha val="38000"/>
                </a:srgbClr>
              </a:gs>
              <a:gs pos="100000">
                <a:srgbClr val="000000">
                  <a:alpha val="68000"/>
                </a:srgbClr>
              </a:gs>
            </a:gsLst>
            <a:lin ang="135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ttangolo 11">
            <a:extLst>
              <a:ext uri="{FF2B5EF4-FFF2-40B4-BE49-F238E27FC236}">
                <a16:creationId xmlns:a16="http://schemas.microsoft.com/office/drawing/2014/main" id="{1316EB23-6692-49AE-990A-05E542988801}"/>
              </a:ext>
            </a:extLst>
          </p:cNvPr>
          <p:cNvSpPr/>
          <p:nvPr/>
        </p:nvSpPr>
        <p:spPr>
          <a:xfrm>
            <a:off x="98517" y="2210653"/>
            <a:ext cx="991593" cy="991593"/>
          </a:xfrm>
          <a:prstGeom prst="rect">
            <a:avLst/>
          </a:prstGeom>
          <a:gradFill>
            <a:gsLst>
              <a:gs pos="0">
                <a:srgbClr val="FFFFFF">
                  <a:alpha val="38000"/>
                </a:srgbClr>
              </a:gs>
              <a:gs pos="100000">
                <a:srgbClr val="000000">
                  <a:alpha val="68000"/>
                </a:srgbClr>
              </a:gs>
            </a:gsLst>
            <a:lin ang="108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CasellaDiTesto 14">
            <a:extLst>
              <a:ext uri="{FF2B5EF4-FFF2-40B4-BE49-F238E27FC236}">
                <a16:creationId xmlns:a16="http://schemas.microsoft.com/office/drawing/2014/main" id="{4BED17F1-43B3-4CE0-B854-D78E951C0350}"/>
              </a:ext>
            </a:extLst>
          </p:cNvPr>
          <p:cNvSpPr txBox="1"/>
          <p:nvPr/>
        </p:nvSpPr>
        <p:spPr>
          <a:xfrm>
            <a:off x="922858" y="4208928"/>
            <a:ext cx="67358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Agency FB" pitchFamily="34"/>
              </a:rPr>
              <a:t>qualità</a:t>
            </a: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Agency FB" pitchFamily="34"/>
            </a:endParaRPr>
          </a:p>
        </p:txBody>
      </p:sp>
      <p:sp>
        <p:nvSpPr>
          <p:cNvPr id="10" name="CasellaDiTesto 17">
            <a:extLst>
              <a:ext uri="{FF2B5EF4-FFF2-40B4-BE49-F238E27FC236}">
                <a16:creationId xmlns:a16="http://schemas.microsoft.com/office/drawing/2014/main" id="{076EEF92-DF32-4211-9777-FD944BD0D830}"/>
              </a:ext>
            </a:extLst>
          </p:cNvPr>
          <p:cNvSpPr txBox="1"/>
          <p:nvPr/>
        </p:nvSpPr>
        <p:spPr>
          <a:xfrm>
            <a:off x="3950518" y="440265"/>
            <a:ext cx="140615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temperatura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(colore)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1" name="CasellaDiTesto 18">
            <a:extLst>
              <a:ext uri="{FF2B5EF4-FFF2-40B4-BE49-F238E27FC236}">
                <a16:creationId xmlns:a16="http://schemas.microsoft.com/office/drawing/2014/main" id="{B0F344A0-C218-4A4C-A82E-9E3211D2671F}"/>
              </a:ext>
            </a:extLst>
          </p:cNvPr>
          <p:cNvSpPr txBox="1"/>
          <p:nvPr/>
        </p:nvSpPr>
        <p:spPr>
          <a:xfrm>
            <a:off x="9587173" y="2421477"/>
            <a:ext cx="2280065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dobe Handwriting Ernie" pitchFamily="66"/>
              </a:rPr>
              <a:t>Caratteristiche della luce in ambito fotografico</a:t>
            </a:r>
            <a:endParaRPr lang="it-IT" sz="2400" b="0" i="0" u="none" strike="noStrike" kern="1200" cap="none" spc="0" baseline="0">
              <a:solidFill>
                <a:srgbClr val="FFFFFF"/>
              </a:solidFill>
              <a:uFillTx/>
              <a:latin typeface="Adobe Handwriting Ernie" pitchFamily="66"/>
            </a:endParaRPr>
          </a:p>
        </p:txBody>
      </p:sp>
      <p:sp>
        <p:nvSpPr>
          <p:cNvPr id="12" name="Rettangolo 19">
            <a:extLst>
              <a:ext uri="{FF2B5EF4-FFF2-40B4-BE49-F238E27FC236}">
                <a16:creationId xmlns:a16="http://schemas.microsoft.com/office/drawing/2014/main" id="{12EA9CC0-EC3F-44C2-B2BE-DF419D763A82}"/>
              </a:ext>
            </a:extLst>
          </p:cNvPr>
          <p:cNvSpPr/>
          <p:nvPr/>
        </p:nvSpPr>
        <p:spPr>
          <a:xfrm rot="16200004">
            <a:off x="5141155" y="3164715"/>
            <a:ext cx="302821" cy="6326825"/>
          </a:xfrm>
          <a:prstGeom prst="rect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CasellaDiTesto 20">
            <a:extLst>
              <a:ext uri="{FF2B5EF4-FFF2-40B4-BE49-F238E27FC236}">
                <a16:creationId xmlns:a16="http://schemas.microsoft.com/office/drawing/2014/main" id="{349B21AD-F4AC-4BA8-BA43-6574943F29BC}"/>
              </a:ext>
            </a:extLst>
          </p:cNvPr>
          <p:cNvSpPr txBox="1"/>
          <p:nvPr/>
        </p:nvSpPr>
        <p:spPr>
          <a:xfrm>
            <a:off x="2129152" y="6136794"/>
            <a:ext cx="32252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14" name="CasellaDiTesto 21">
            <a:extLst>
              <a:ext uri="{FF2B5EF4-FFF2-40B4-BE49-F238E27FC236}">
                <a16:creationId xmlns:a16="http://schemas.microsoft.com/office/drawing/2014/main" id="{8AE93238-E1AB-4540-ABE3-6F5E577979D7}"/>
              </a:ext>
            </a:extLst>
          </p:cNvPr>
          <p:cNvSpPr txBox="1"/>
          <p:nvPr/>
        </p:nvSpPr>
        <p:spPr>
          <a:xfrm>
            <a:off x="8119899" y="6136794"/>
            <a:ext cx="30282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</a:t>
            </a:r>
          </a:p>
        </p:txBody>
      </p:sp>
      <p:sp>
        <p:nvSpPr>
          <p:cNvPr id="15" name="CasellaDiTesto 22">
            <a:extLst>
              <a:ext uri="{FF2B5EF4-FFF2-40B4-BE49-F238E27FC236}">
                <a16:creationId xmlns:a16="http://schemas.microsoft.com/office/drawing/2014/main" id="{3CF1F16D-E44D-4BE3-928F-27744AD2330C}"/>
              </a:ext>
            </a:extLst>
          </p:cNvPr>
          <p:cNvSpPr txBox="1"/>
          <p:nvPr/>
        </p:nvSpPr>
        <p:spPr>
          <a:xfrm>
            <a:off x="4779395" y="5530391"/>
            <a:ext cx="89960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intensità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(quantità)</a:t>
            </a:r>
          </a:p>
        </p:txBody>
      </p:sp>
      <p:pic>
        <p:nvPicPr>
          <p:cNvPr id="16" name="Immagine 15" descr="Immagine che contiene dispositivo&#10;&#10;Descrizione generata automaticamente">
            <a:extLst>
              <a:ext uri="{FF2B5EF4-FFF2-40B4-BE49-F238E27FC236}">
                <a16:creationId xmlns:a16="http://schemas.microsoft.com/office/drawing/2014/main" id="{D56C7982-1CD0-46C9-9BB4-2FAC32E8D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77" y="279796"/>
            <a:ext cx="1204972" cy="967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aesaggio mattutino di una foresta">
            <a:extLst>
              <a:ext uri="{FF2B5EF4-FFF2-40B4-BE49-F238E27FC236}">
                <a16:creationId xmlns:a16="http://schemas.microsoft.com/office/drawing/2014/main" id="{2AADD920-EB47-4498-997C-6A64C6CABD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5730"/>
          <a:stretch>
            <a:fillRect/>
          </a:stretch>
        </p:blipFill>
        <p:spPr>
          <a:xfrm>
            <a:off x="914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6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585C9A8B-2423-4467-AE3E-A4392550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031" y="6047338"/>
            <a:ext cx="1860639" cy="57486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Connettore diritto 5">
            <a:extLst>
              <a:ext uri="{FF2B5EF4-FFF2-40B4-BE49-F238E27FC236}">
                <a16:creationId xmlns:a16="http://schemas.microsoft.com/office/drawing/2014/main" id="{E72963FC-F279-409A-A24B-0C25F158FD16}"/>
              </a:ext>
            </a:extLst>
          </p:cNvPr>
          <p:cNvCxnSpPr/>
          <p:nvPr/>
        </p:nvCxnSpPr>
        <p:spPr>
          <a:xfrm flipH="1">
            <a:off x="5190564" y="1573307"/>
            <a:ext cx="2353236" cy="2635621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E3818381-43C5-4CAA-B09D-69B0AF49CF97}"/>
              </a:ext>
            </a:extLst>
          </p:cNvPr>
          <p:cNvSpPr txBox="1"/>
          <p:nvPr/>
        </p:nvSpPr>
        <p:spPr>
          <a:xfrm>
            <a:off x="5286439" y="2624446"/>
            <a:ext cx="85311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direzione</a:t>
            </a:r>
          </a:p>
        </p:txBody>
      </p:sp>
      <p:sp>
        <p:nvSpPr>
          <p:cNvPr id="6" name="Ovale 10">
            <a:extLst>
              <a:ext uri="{FF2B5EF4-FFF2-40B4-BE49-F238E27FC236}">
                <a16:creationId xmlns:a16="http://schemas.microsoft.com/office/drawing/2014/main" id="{33D74D92-855A-4614-911B-E8B04CA0C9B9}"/>
              </a:ext>
            </a:extLst>
          </p:cNvPr>
          <p:cNvSpPr/>
          <p:nvPr/>
        </p:nvSpPr>
        <p:spPr>
          <a:xfrm>
            <a:off x="963997" y="5542635"/>
            <a:ext cx="1009406" cy="100940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gradFill>
            <a:gsLst>
              <a:gs pos="0">
                <a:srgbClr val="FFFFFF">
                  <a:alpha val="38000"/>
                </a:srgbClr>
              </a:gs>
              <a:gs pos="100000">
                <a:srgbClr val="000000">
                  <a:alpha val="68000"/>
                </a:srgbClr>
              </a:gs>
            </a:gsLst>
            <a:lin ang="135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ttangolo 11">
            <a:extLst>
              <a:ext uri="{FF2B5EF4-FFF2-40B4-BE49-F238E27FC236}">
                <a16:creationId xmlns:a16="http://schemas.microsoft.com/office/drawing/2014/main" id="{E634A319-AD81-41C6-83F3-787606AA7F40}"/>
              </a:ext>
            </a:extLst>
          </p:cNvPr>
          <p:cNvSpPr/>
          <p:nvPr/>
        </p:nvSpPr>
        <p:spPr>
          <a:xfrm>
            <a:off x="98517" y="2210653"/>
            <a:ext cx="991593" cy="991593"/>
          </a:xfrm>
          <a:prstGeom prst="rect">
            <a:avLst/>
          </a:prstGeom>
          <a:gradFill>
            <a:gsLst>
              <a:gs pos="0">
                <a:srgbClr val="FFFFFF">
                  <a:alpha val="38000"/>
                </a:srgbClr>
              </a:gs>
              <a:gs pos="100000">
                <a:srgbClr val="000000">
                  <a:alpha val="68000"/>
                </a:srgbClr>
              </a:gs>
            </a:gsLst>
            <a:lin ang="108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CasellaDiTesto 14">
            <a:extLst>
              <a:ext uri="{FF2B5EF4-FFF2-40B4-BE49-F238E27FC236}">
                <a16:creationId xmlns:a16="http://schemas.microsoft.com/office/drawing/2014/main" id="{154763A4-9BD0-4E17-AA0F-7A3FA011FF26}"/>
              </a:ext>
            </a:extLst>
          </p:cNvPr>
          <p:cNvSpPr txBox="1"/>
          <p:nvPr/>
        </p:nvSpPr>
        <p:spPr>
          <a:xfrm>
            <a:off x="922858" y="4208928"/>
            <a:ext cx="67358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Agency FB" pitchFamily="34"/>
              </a:rPr>
              <a:t>qualità</a:t>
            </a: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Agency FB" pitchFamily="34"/>
            </a:endParaRPr>
          </a:p>
        </p:txBody>
      </p:sp>
      <p:sp>
        <p:nvSpPr>
          <p:cNvPr id="10" name="CasellaDiTesto 17">
            <a:extLst>
              <a:ext uri="{FF2B5EF4-FFF2-40B4-BE49-F238E27FC236}">
                <a16:creationId xmlns:a16="http://schemas.microsoft.com/office/drawing/2014/main" id="{8FA4E1DD-6982-473E-8AE5-6C9494B2141D}"/>
              </a:ext>
            </a:extLst>
          </p:cNvPr>
          <p:cNvSpPr txBox="1"/>
          <p:nvPr/>
        </p:nvSpPr>
        <p:spPr>
          <a:xfrm>
            <a:off x="3950518" y="440265"/>
            <a:ext cx="140615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temperatura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(colore)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  <p:sp>
        <p:nvSpPr>
          <p:cNvPr id="11" name="CasellaDiTesto 18">
            <a:extLst>
              <a:ext uri="{FF2B5EF4-FFF2-40B4-BE49-F238E27FC236}">
                <a16:creationId xmlns:a16="http://schemas.microsoft.com/office/drawing/2014/main" id="{65102D3F-E257-43D8-B4A9-B8BA6E812E12}"/>
              </a:ext>
            </a:extLst>
          </p:cNvPr>
          <p:cNvSpPr txBox="1"/>
          <p:nvPr/>
        </p:nvSpPr>
        <p:spPr>
          <a:xfrm>
            <a:off x="9587173" y="2421477"/>
            <a:ext cx="2280065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dobe Handwriting Ernie" pitchFamily="66"/>
              </a:rPr>
              <a:t>Caratteristiche della luce in ambito fotografico</a:t>
            </a:r>
            <a:endParaRPr lang="it-IT" sz="2400" b="0" i="0" u="none" strike="noStrike" kern="1200" cap="none" spc="0" baseline="0">
              <a:solidFill>
                <a:srgbClr val="FFFFFF"/>
              </a:solidFill>
              <a:uFillTx/>
              <a:latin typeface="Adobe Handwriting Ernie" pitchFamily="66"/>
            </a:endParaRPr>
          </a:p>
        </p:txBody>
      </p:sp>
      <p:sp>
        <p:nvSpPr>
          <p:cNvPr id="12" name="Rettangolo 19">
            <a:extLst>
              <a:ext uri="{FF2B5EF4-FFF2-40B4-BE49-F238E27FC236}">
                <a16:creationId xmlns:a16="http://schemas.microsoft.com/office/drawing/2014/main" id="{F0D53CEB-EB13-49D6-B719-2AA227695A81}"/>
              </a:ext>
            </a:extLst>
          </p:cNvPr>
          <p:cNvSpPr/>
          <p:nvPr/>
        </p:nvSpPr>
        <p:spPr>
          <a:xfrm rot="16200004">
            <a:off x="5141155" y="3164715"/>
            <a:ext cx="302821" cy="6326825"/>
          </a:xfrm>
          <a:prstGeom prst="rect">
            <a:avLst/>
          </a:pr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CasellaDiTesto 20">
            <a:extLst>
              <a:ext uri="{FF2B5EF4-FFF2-40B4-BE49-F238E27FC236}">
                <a16:creationId xmlns:a16="http://schemas.microsoft.com/office/drawing/2014/main" id="{FA25C513-E591-4D70-A4EE-CED555A1069E}"/>
              </a:ext>
            </a:extLst>
          </p:cNvPr>
          <p:cNvSpPr txBox="1"/>
          <p:nvPr/>
        </p:nvSpPr>
        <p:spPr>
          <a:xfrm>
            <a:off x="2129152" y="6136794"/>
            <a:ext cx="32252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14" name="CasellaDiTesto 21">
            <a:extLst>
              <a:ext uri="{FF2B5EF4-FFF2-40B4-BE49-F238E27FC236}">
                <a16:creationId xmlns:a16="http://schemas.microsoft.com/office/drawing/2014/main" id="{B9E94F5A-EDB7-4A00-A631-884B3388D912}"/>
              </a:ext>
            </a:extLst>
          </p:cNvPr>
          <p:cNvSpPr txBox="1"/>
          <p:nvPr/>
        </p:nvSpPr>
        <p:spPr>
          <a:xfrm>
            <a:off x="8119899" y="6136794"/>
            <a:ext cx="30282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</a:t>
            </a:r>
          </a:p>
        </p:txBody>
      </p:sp>
      <p:sp>
        <p:nvSpPr>
          <p:cNvPr id="15" name="CasellaDiTesto 22">
            <a:extLst>
              <a:ext uri="{FF2B5EF4-FFF2-40B4-BE49-F238E27FC236}">
                <a16:creationId xmlns:a16="http://schemas.microsoft.com/office/drawing/2014/main" id="{464A2BDA-E0E5-4976-9E1F-B6AB18EA46CA}"/>
              </a:ext>
            </a:extLst>
          </p:cNvPr>
          <p:cNvSpPr txBox="1"/>
          <p:nvPr/>
        </p:nvSpPr>
        <p:spPr>
          <a:xfrm>
            <a:off x="4779395" y="5530391"/>
            <a:ext cx="89960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intensità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(quantità)</a:t>
            </a:r>
          </a:p>
        </p:txBody>
      </p:sp>
      <p:sp>
        <p:nvSpPr>
          <p:cNvPr id="16" name="Ovale 8">
            <a:extLst>
              <a:ext uri="{FF2B5EF4-FFF2-40B4-BE49-F238E27FC236}">
                <a16:creationId xmlns:a16="http://schemas.microsoft.com/office/drawing/2014/main" id="{9983C267-9431-4605-8447-699B2F364D69}"/>
              </a:ext>
            </a:extLst>
          </p:cNvPr>
          <p:cNvSpPr/>
          <p:nvPr/>
        </p:nvSpPr>
        <p:spPr>
          <a:xfrm>
            <a:off x="4124794" y="4980663"/>
            <a:ext cx="2208806" cy="165660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7" name="Immagine 16" descr="Immagine che contiene dispositivo&#10;&#10;Descrizione generata automaticamente">
            <a:extLst>
              <a:ext uri="{FF2B5EF4-FFF2-40B4-BE49-F238E27FC236}">
                <a16:creationId xmlns:a16="http://schemas.microsoft.com/office/drawing/2014/main" id="{AF59BCA0-AF8F-4AEF-9F5B-818834887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77" y="279796"/>
            <a:ext cx="1204972" cy="967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82DC8B85-C2D4-4F1A-A76D-BD11AB85A3CA}"/>
              </a:ext>
            </a:extLst>
          </p:cNvPr>
          <p:cNvSpPr txBox="1"/>
          <p:nvPr/>
        </p:nvSpPr>
        <p:spPr>
          <a:xfrm>
            <a:off x="767565" y="2967337"/>
            <a:ext cx="3510893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Agency FB" pitchFamily="34"/>
              </a:rPr>
              <a:t>come si regola la quantità di luce?</a:t>
            </a: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bg>
      <p:bgPr>
        <a:blipFill>
          <a:blip r:embed="rId2">
            <a:alphaModFix amt="8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F7814-80D2-4E32-83BC-F86DD0051E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521" y="2766215"/>
            <a:ext cx="3266584" cy="1325559"/>
          </a:xfrm>
        </p:spPr>
        <p:txBody>
          <a:bodyPr/>
          <a:lstStyle/>
          <a:p>
            <a:pPr lvl="0"/>
            <a:r>
              <a:rPr lang="en-GB">
                <a:solidFill>
                  <a:srgbClr val="FFFFFF"/>
                </a:solidFill>
                <a:latin typeface="Agency FB" pitchFamily="34"/>
              </a:rPr>
              <a:t>otturatore</a:t>
            </a:r>
            <a:endParaRPr lang="it-IT">
              <a:solidFill>
                <a:srgbClr val="FFFFFF"/>
              </a:solidFill>
              <a:latin typeface="Agency FB" pitchFamily="34"/>
            </a:endParaRP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608DFF3F-794A-412C-972B-0C2F0FF7DC1E}"/>
              </a:ext>
            </a:extLst>
          </p:cNvPr>
          <p:cNvSpPr txBox="1"/>
          <p:nvPr/>
        </p:nvSpPr>
        <p:spPr>
          <a:xfrm>
            <a:off x="6140895" y="630871"/>
            <a:ext cx="5762265" cy="47545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meccanismo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che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regola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il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tempo per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il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quale la luce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entra</a:t>
            </a:r>
            <a:endParaRPr lang="en-GB" sz="2000" b="0" i="0" u="none" strike="noStrike" kern="1200" cap="none" spc="0" baseline="0" dirty="0">
              <a:solidFill>
                <a:srgbClr val="FFFFFF"/>
              </a:solidFill>
              <a:uFillTx/>
              <a:latin typeface="Agency FB" pitchFamily="34"/>
            </a:endParaRP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indicato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in secondi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o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frazioni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di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secondo</a:t>
            </a:r>
            <a:endParaRPr lang="en-GB" sz="2000" b="0" i="0" u="none" strike="noStrike" kern="1200" cap="none" spc="0" baseline="0" dirty="0">
              <a:solidFill>
                <a:srgbClr val="FFFFFF"/>
              </a:solidFill>
              <a:uFillTx/>
              <a:latin typeface="Blackadder ITC" pitchFamily="82"/>
            </a:endParaRP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può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essere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gency FB" pitchFamily="34"/>
              </a:rPr>
              <a:t>meccanico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o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simulato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elettronicamente</a:t>
            </a:r>
            <a:endParaRPr lang="en-GB" sz="2000" b="0" i="0" u="none" strike="noStrike" kern="1200" cap="none" spc="0" baseline="0" dirty="0">
              <a:solidFill>
                <a:srgbClr val="FFFFFF"/>
              </a:solidFill>
              <a:uFillTx/>
              <a:latin typeface="Agency FB" pitchFamily="34"/>
            </a:endParaRP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frazione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maggiore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=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durata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maggiore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=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più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luce</a:t>
            </a: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tempo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maggiore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=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soggetti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in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movimento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appaiono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sfocati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*</a:t>
            </a: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tempo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inferiore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=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soggetti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in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movimento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appaiono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congelati</a:t>
            </a:r>
            <a:endParaRPr lang="en-GB" sz="2000" b="0" i="0" u="none" strike="noStrike" kern="1200" cap="none" spc="0" baseline="0" dirty="0">
              <a:solidFill>
                <a:srgbClr val="FFFFFF"/>
              </a:solidFill>
              <a:uFillTx/>
              <a:latin typeface="Agency FB" pitchFamily="34"/>
            </a:endParaRP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 dirty="0">
              <a:solidFill>
                <a:srgbClr val="000000"/>
              </a:solidFill>
              <a:uFillTx/>
              <a:latin typeface="Agency FB" pitchFamily="34"/>
            </a:endParaRP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4" name="Connettore diritto 6">
            <a:extLst>
              <a:ext uri="{FF2B5EF4-FFF2-40B4-BE49-F238E27FC236}">
                <a16:creationId xmlns:a16="http://schemas.microsoft.com/office/drawing/2014/main" id="{9383F157-365D-41FF-AD44-B86D3AB20A00}"/>
              </a:ext>
            </a:extLst>
          </p:cNvPr>
          <p:cNvCxnSpPr/>
          <p:nvPr/>
        </p:nvCxnSpPr>
        <p:spPr>
          <a:xfrm>
            <a:off x="5898663" y="342067"/>
            <a:ext cx="0" cy="6065408"/>
          </a:xfrm>
          <a:prstGeom prst="straightConnector1">
            <a:avLst/>
          </a:prstGeom>
          <a:noFill/>
          <a:ln w="12701" cap="flat">
            <a:solidFill>
              <a:srgbClr val="FF0000"/>
            </a:solidFill>
            <a:prstDash val="solid"/>
            <a:miter/>
          </a:ln>
        </p:spPr>
      </p:cxnSp>
      <p:sp>
        <p:nvSpPr>
          <p:cNvPr id="5" name="Rettangolo 7">
            <a:extLst>
              <a:ext uri="{FF2B5EF4-FFF2-40B4-BE49-F238E27FC236}">
                <a16:creationId xmlns:a16="http://schemas.microsoft.com/office/drawing/2014/main" id="{59C8D928-E3E8-413A-B16E-1271AEC2BE9B}"/>
              </a:ext>
            </a:extLst>
          </p:cNvPr>
          <p:cNvSpPr/>
          <p:nvPr/>
        </p:nvSpPr>
        <p:spPr>
          <a:xfrm>
            <a:off x="262533" y="5838727"/>
            <a:ext cx="6096003" cy="56874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1”   ½   ¼   1/16   1/30   1/60   1/125   1/250   1/500   1/1000</a:t>
            </a: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CasellaDiTesto 11">
            <a:extLst>
              <a:ext uri="{FF2B5EF4-FFF2-40B4-BE49-F238E27FC236}">
                <a16:creationId xmlns:a16="http://schemas.microsoft.com/office/drawing/2014/main" id="{7EBB6D29-055D-49A4-928D-21DCD147BC97}"/>
              </a:ext>
            </a:extLst>
          </p:cNvPr>
          <p:cNvSpPr txBox="1"/>
          <p:nvPr/>
        </p:nvSpPr>
        <p:spPr>
          <a:xfrm>
            <a:off x="6154051" y="6085156"/>
            <a:ext cx="571331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solidFill>
                  <a:srgbClr val="FF0000"/>
                </a:solidFill>
                <a:uFillTx/>
                <a:latin typeface="Agency FB" pitchFamily="34"/>
              </a:rPr>
              <a:t>*</a:t>
            </a:r>
            <a:r>
              <a:rPr lang="en-GB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il</a:t>
            </a: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cosiddetto</a:t>
            </a: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motion blur, </a:t>
            </a:r>
            <a:r>
              <a:rPr lang="en-GB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può</a:t>
            </a: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essere</a:t>
            </a: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usato</a:t>
            </a: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per dare </a:t>
            </a:r>
            <a:r>
              <a:rPr lang="en-GB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l’effetto</a:t>
            </a: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movimento</a:t>
            </a: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o </a:t>
            </a:r>
            <a:r>
              <a:rPr lang="en-GB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creare</a:t>
            </a: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scie</a:t>
            </a: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come </a:t>
            </a:r>
            <a:r>
              <a:rPr lang="en-GB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nella</a:t>
            </a: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</a:t>
            </a:r>
            <a:r>
              <a:rPr lang="en-GB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foto</a:t>
            </a:r>
            <a:r>
              <a:rPr lang="en-GB" sz="1200" b="0" i="0" u="none" strike="noStrike" kern="1200" cap="none" spc="0" baseline="0" dirty="0">
                <a:solidFill>
                  <a:srgbClr val="FFFFFF"/>
                </a:solidFill>
                <a:uFillTx/>
                <a:latin typeface="Agency FB" pitchFamily="34"/>
              </a:rPr>
              <a:t> di </a:t>
            </a:r>
            <a:r>
              <a:rPr lang="en-GB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Agency FB" pitchFamily="34"/>
              </a:rPr>
              <a:t>sfondo</a:t>
            </a:r>
            <a:endParaRPr lang="it-IT" sz="1200" b="0" i="0" u="none" strike="noStrike" kern="1200" cap="none" spc="0" baseline="0" dirty="0">
              <a:solidFill>
                <a:srgbClr val="FFFFFF"/>
              </a:solidFill>
              <a:uFillTx/>
              <a:latin typeface="Agency FB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000">
        <p159:morph option="byObject"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</TotalTime>
  <Words>1245</Words>
  <Application>Microsoft Office PowerPoint</Application>
  <PresentationFormat>Widescreen</PresentationFormat>
  <Paragraphs>498</Paragraphs>
  <Slides>30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7" baseType="lpstr">
      <vt:lpstr>Adobe Handwriting Ernie</vt:lpstr>
      <vt:lpstr>Agency FB</vt:lpstr>
      <vt:lpstr>Arial</vt:lpstr>
      <vt:lpstr>Blackadder ITC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otturatore</vt:lpstr>
      <vt:lpstr>diaframma</vt:lpstr>
      <vt:lpstr>Sensore/pellicola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Alex Mastellone</dc:creator>
  <cp:lastModifiedBy>Alex Mastellone</cp:lastModifiedBy>
  <cp:revision>41</cp:revision>
  <dcterms:created xsi:type="dcterms:W3CDTF">2020-05-05T17:05:21Z</dcterms:created>
  <dcterms:modified xsi:type="dcterms:W3CDTF">2020-05-11T18:06:52Z</dcterms:modified>
</cp:coreProperties>
</file>